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4"/>
  </p:notesMasterIdLst>
  <p:handoutMasterIdLst>
    <p:handoutMasterId r:id="rId36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405" r:id="rId144"/>
    <p:sldId id="406" r:id="rId145"/>
    <p:sldId id="407" r:id="rId146"/>
    <p:sldId id="408" r:id="rId147"/>
    <p:sldId id="409" r:id="rId148"/>
    <p:sldId id="410" r:id="rId149"/>
    <p:sldId id="411" r:id="rId150"/>
    <p:sldId id="412" r:id="rId151"/>
    <p:sldId id="413" r:id="rId152"/>
    <p:sldId id="414" r:id="rId153"/>
    <p:sldId id="415" r:id="rId154"/>
    <p:sldId id="416" r:id="rId155"/>
    <p:sldId id="417" r:id="rId156"/>
    <p:sldId id="418" r:id="rId157"/>
    <p:sldId id="419" r:id="rId158"/>
    <p:sldId id="420" r:id="rId159"/>
    <p:sldId id="421" r:id="rId160"/>
    <p:sldId id="422" r:id="rId161"/>
    <p:sldId id="423" r:id="rId162"/>
    <p:sldId id="424" r:id="rId163"/>
    <p:sldId id="425" r:id="rId164"/>
    <p:sldId id="426" r:id="rId165"/>
    <p:sldId id="427" r:id="rId166"/>
    <p:sldId id="428" r:id="rId167"/>
    <p:sldId id="429" r:id="rId168"/>
    <p:sldId id="430" r:id="rId169"/>
    <p:sldId id="431" r:id="rId170"/>
    <p:sldId id="433" r:id="rId171"/>
    <p:sldId id="434" r:id="rId172"/>
    <p:sldId id="435" r:id="rId173"/>
    <p:sldId id="436" r:id="rId174"/>
    <p:sldId id="439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48" r:id="rId183"/>
    <p:sldId id="449" r:id="rId184"/>
    <p:sldId id="450" r:id="rId185"/>
    <p:sldId id="451" r:id="rId186"/>
    <p:sldId id="452" r:id="rId187"/>
    <p:sldId id="453" r:id="rId188"/>
    <p:sldId id="454" r:id="rId189"/>
    <p:sldId id="455" r:id="rId190"/>
    <p:sldId id="456" r:id="rId191"/>
    <p:sldId id="457" r:id="rId192"/>
    <p:sldId id="458" r:id="rId193"/>
    <p:sldId id="459" r:id="rId194"/>
    <p:sldId id="460" r:id="rId195"/>
    <p:sldId id="461" r:id="rId196"/>
    <p:sldId id="462" r:id="rId197"/>
    <p:sldId id="463" r:id="rId198"/>
    <p:sldId id="464" r:id="rId199"/>
    <p:sldId id="465" r:id="rId200"/>
    <p:sldId id="466" r:id="rId201"/>
    <p:sldId id="467" r:id="rId202"/>
    <p:sldId id="468" r:id="rId203"/>
    <p:sldId id="469" r:id="rId204"/>
    <p:sldId id="470" r:id="rId205"/>
    <p:sldId id="471" r:id="rId206"/>
    <p:sldId id="472" r:id="rId207"/>
    <p:sldId id="473" r:id="rId208"/>
    <p:sldId id="474" r:id="rId209"/>
    <p:sldId id="475" r:id="rId210"/>
    <p:sldId id="476" r:id="rId211"/>
    <p:sldId id="477" r:id="rId212"/>
    <p:sldId id="478" r:id="rId213"/>
    <p:sldId id="479" r:id="rId214"/>
    <p:sldId id="480" r:id="rId215"/>
    <p:sldId id="481" r:id="rId216"/>
    <p:sldId id="482" r:id="rId217"/>
    <p:sldId id="483" r:id="rId218"/>
    <p:sldId id="484" r:id="rId219"/>
    <p:sldId id="485" r:id="rId220"/>
    <p:sldId id="486" r:id="rId221"/>
    <p:sldId id="488" r:id="rId222"/>
    <p:sldId id="489" r:id="rId223"/>
    <p:sldId id="490" r:id="rId224"/>
    <p:sldId id="491" r:id="rId225"/>
    <p:sldId id="492" r:id="rId226"/>
    <p:sldId id="493" r:id="rId227"/>
    <p:sldId id="494" r:id="rId228"/>
    <p:sldId id="495" r:id="rId229"/>
    <p:sldId id="496" r:id="rId230"/>
    <p:sldId id="497" r:id="rId231"/>
    <p:sldId id="498" r:id="rId232"/>
    <p:sldId id="499" r:id="rId233"/>
    <p:sldId id="500" r:id="rId234"/>
    <p:sldId id="501" r:id="rId235"/>
    <p:sldId id="502" r:id="rId236"/>
    <p:sldId id="503" r:id="rId237"/>
    <p:sldId id="504" r:id="rId238"/>
    <p:sldId id="505" r:id="rId239"/>
    <p:sldId id="506" r:id="rId240"/>
    <p:sldId id="507" r:id="rId241"/>
    <p:sldId id="508" r:id="rId242"/>
    <p:sldId id="509" r:id="rId243"/>
    <p:sldId id="510" r:id="rId244"/>
    <p:sldId id="511" r:id="rId245"/>
    <p:sldId id="512" r:id="rId246"/>
    <p:sldId id="513" r:id="rId247"/>
    <p:sldId id="514" r:id="rId248"/>
    <p:sldId id="515" r:id="rId249"/>
    <p:sldId id="516" r:id="rId250"/>
    <p:sldId id="517" r:id="rId251"/>
    <p:sldId id="518" r:id="rId252"/>
    <p:sldId id="519" r:id="rId253"/>
    <p:sldId id="520" r:id="rId254"/>
    <p:sldId id="521" r:id="rId255"/>
    <p:sldId id="522" r:id="rId256"/>
    <p:sldId id="523" r:id="rId257"/>
    <p:sldId id="524" r:id="rId258"/>
    <p:sldId id="525" r:id="rId259"/>
    <p:sldId id="526" r:id="rId260"/>
    <p:sldId id="527" r:id="rId261"/>
    <p:sldId id="528" r:id="rId262"/>
    <p:sldId id="529" r:id="rId263"/>
    <p:sldId id="530" r:id="rId264"/>
    <p:sldId id="531" r:id="rId265"/>
    <p:sldId id="532" r:id="rId266"/>
    <p:sldId id="533" r:id="rId267"/>
    <p:sldId id="534" r:id="rId268"/>
    <p:sldId id="535" r:id="rId269"/>
    <p:sldId id="536" r:id="rId270"/>
    <p:sldId id="537" r:id="rId271"/>
    <p:sldId id="538" r:id="rId272"/>
    <p:sldId id="539" r:id="rId273"/>
    <p:sldId id="540" r:id="rId274"/>
    <p:sldId id="541" r:id="rId275"/>
    <p:sldId id="542" r:id="rId276"/>
    <p:sldId id="543" r:id="rId277"/>
    <p:sldId id="544" r:id="rId278"/>
    <p:sldId id="545" r:id="rId279"/>
    <p:sldId id="546" r:id="rId280"/>
    <p:sldId id="547" r:id="rId281"/>
    <p:sldId id="548" r:id="rId282"/>
    <p:sldId id="549" r:id="rId283"/>
    <p:sldId id="550" r:id="rId284"/>
    <p:sldId id="552" r:id="rId285"/>
    <p:sldId id="553" r:id="rId286"/>
    <p:sldId id="554" r:id="rId287"/>
    <p:sldId id="555" r:id="rId288"/>
    <p:sldId id="557" r:id="rId289"/>
    <p:sldId id="558" r:id="rId290"/>
    <p:sldId id="559" r:id="rId291"/>
    <p:sldId id="560" r:id="rId292"/>
    <p:sldId id="561" r:id="rId293"/>
    <p:sldId id="562" r:id="rId294"/>
    <p:sldId id="563" r:id="rId295"/>
    <p:sldId id="564" r:id="rId296"/>
    <p:sldId id="565" r:id="rId297"/>
    <p:sldId id="566" r:id="rId298"/>
    <p:sldId id="567" r:id="rId299"/>
    <p:sldId id="568" r:id="rId300"/>
    <p:sldId id="569" r:id="rId301"/>
    <p:sldId id="570" r:id="rId302"/>
    <p:sldId id="571" r:id="rId303"/>
    <p:sldId id="572" r:id="rId304"/>
    <p:sldId id="573" r:id="rId305"/>
    <p:sldId id="574" r:id="rId306"/>
    <p:sldId id="575" r:id="rId307"/>
    <p:sldId id="576" r:id="rId308"/>
    <p:sldId id="577" r:id="rId309"/>
    <p:sldId id="578" r:id="rId310"/>
    <p:sldId id="579" r:id="rId311"/>
    <p:sldId id="580" r:id="rId312"/>
    <p:sldId id="581" r:id="rId313"/>
    <p:sldId id="582" r:id="rId314"/>
    <p:sldId id="583" r:id="rId315"/>
    <p:sldId id="584" r:id="rId316"/>
    <p:sldId id="585" r:id="rId317"/>
    <p:sldId id="586" r:id="rId318"/>
    <p:sldId id="587" r:id="rId319"/>
    <p:sldId id="588" r:id="rId320"/>
    <p:sldId id="589" r:id="rId321"/>
    <p:sldId id="590" r:id="rId322"/>
    <p:sldId id="591" r:id="rId323"/>
    <p:sldId id="592" r:id="rId324"/>
    <p:sldId id="593" r:id="rId325"/>
    <p:sldId id="594" r:id="rId326"/>
    <p:sldId id="595" r:id="rId327"/>
    <p:sldId id="596" r:id="rId328"/>
    <p:sldId id="597" r:id="rId329"/>
    <p:sldId id="598" r:id="rId330"/>
    <p:sldId id="599" r:id="rId331"/>
    <p:sldId id="600" r:id="rId332"/>
    <p:sldId id="601" r:id="rId333"/>
    <p:sldId id="602" r:id="rId334"/>
    <p:sldId id="603" r:id="rId335"/>
    <p:sldId id="604" r:id="rId336"/>
    <p:sldId id="605" r:id="rId337"/>
    <p:sldId id="606" r:id="rId338"/>
    <p:sldId id="607" r:id="rId339"/>
    <p:sldId id="608" r:id="rId340"/>
    <p:sldId id="609" r:id="rId341"/>
    <p:sldId id="610" r:id="rId342"/>
    <p:sldId id="611" r:id="rId343"/>
    <p:sldId id="612" r:id="rId344"/>
    <p:sldId id="613" r:id="rId345"/>
    <p:sldId id="614" r:id="rId346"/>
    <p:sldId id="615" r:id="rId347"/>
    <p:sldId id="616" r:id="rId348"/>
    <p:sldId id="617" r:id="rId349"/>
    <p:sldId id="618" r:id="rId350"/>
    <p:sldId id="619" r:id="rId351"/>
    <p:sldId id="620" r:id="rId352"/>
    <p:sldId id="621" r:id="rId353"/>
    <p:sldId id="622" r:id="rId354"/>
    <p:sldId id="623" r:id="rId355"/>
    <p:sldId id="624" r:id="rId356"/>
    <p:sldId id="625" r:id="rId357"/>
    <p:sldId id="626" r:id="rId358"/>
    <p:sldId id="627" r:id="rId359"/>
    <p:sldId id="628" r:id="rId360"/>
    <p:sldId id="629" r:id="rId361"/>
    <p:sldId id="630" r:id="rId362"/>
    <p:sldId id="631" r:id="rId363"/>
  </p:sldIdLst>
  <p:sldSz cx="10071100" cy="7556500"/>
  <p:notesSz cx="10071100" cy="7556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>
      <p:cViewPr>
        <p:scale>
          <a:sx n="107" d="100"/>
          <a:sy n="107" d="100"/>
        </p:scale>
        <p:origin x="-138" y="7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presProps" Target="presProps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theme" Target="theme/theme1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viewProps" Target="view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tableStyles" Target="tableStyle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403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703888" y="0"/>
            <a:ext cx="43656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16D1EF-BE20-40AF-ABC8-16BAF0705BAA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7177088"/>
            <a:ext cx="436403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703888" y="7177088"/>
            <a:ext cx="43656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566BE-656E-43A7-A6A9-BCFB0BFBA7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960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4038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703888" y="0"/>
            <a:ext cx="43656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AD6D8-5D04-4E94-B7F2-FF91955F5FDC}" type="datetimeFigureOut">
              <a:rPr lang="fr-FR" smtClean="0"/>
              <a:t>08/12/2021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146425" y="566738"/>
            <a:ext cx="3778250" cy="2833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006475" y="3589338"/>
            <a:ext cx="8058150" cy="3400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364038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703888" y="7177088"/>
            <a:ext cx="43656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2C6FF-91A4-4F03-8983-F51B70506E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5244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958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16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Doctype</a:t>
            </a:r>
            <a:r>
              <a:rPr lang="fr-FR" dirty="0" smtClean="0"/>
              <a:t> : indique au navigateur le type du fichier pour éviter les erreurs</a:t>
            </a:r>
          </a:p>
          <a:p>
            <a:r>
              <a:rPr lang="fr-FR" dirty="0" smtClean="0"/>
              <a:t>Utf-8 : format de codage, </a:t>
            </a:r>
            <a:r>
              <a:rPr lang="fr-FR" dirty="0" err="1" smtClean="0"/>
              <a:t>gére</a:t>
            </a:r>
            <a:r>
              <a:rPr lang="fr-FR" dirty="0" smtClean="0"/>
              <a:t> </a:t>
            </a:r>
            <a:r>
              <a:rPr lang="fr-FR" dirty="0" err="1" smtClean="0"/>
              <a:t>ts</a:t>
            </a:r>
            <a:r>
              <a:rPr lang="fr-FR" dirty="0" smtClean="0"/>
              <a:t> les caractères dit </a:t>
            </a:r>
            <a:r>
              <a:rPr lang="fr-FR" dirty="0" err="1" smtClean="0"/>
              <a:t>unicode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3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&amp;</a:t>
            </a:r>
            <a:r>
              <a:rPr lang="fr-FR" dirty="0" err="1" smtClean="0"/>
              <a:t>nbsp</a:t>
            </a:r>
            <a:r>
              <a:rPr lang="fr-FR" dirty="0" smtClean="0"/>
              <a:t>; -&gt; pour</a:t>
            </a:r>
            <a:r>
              <a:rPr lang="fr-FR" baseline="0" dirty="0" smtClean="0"/>
              <a:t> éviter que les : se retrouve a la ligne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68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.</a:t>
            </a:r>
            <a:r>
              <a:rPr lang="fr-FR" dirty="0" err="1" smtClean="0"/>
              <a:t>colored</a:t>
            </a:r>
            <a:r>
              <a:rPr lang="fr-FR" dirty="0" smtClean="0"/>
              <a:t> { </a:t>
            </a:r>
            <a:r>
              <a:rPr lang="fr-FR" dirty="0" err="1" smtClean="0"/>
              <a:t>color</a:t>
            </a:r>
            <a:r>
              <a:rPr lang="fr-FR" dirty="0" smtClean="0"/>
              <a:t> : #F00020 ; }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78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Ouvrir dans autre page : </a:t>
            </a:r>
            <a:r>
              <a:rPr lang="fr-FR" dirty="0" err="1" smtClean="0"/>
              <a:t>target</a:t>
            </a:r>
            <a:r>
              <a:rPr lang="fr-FR" dirty="0" smtClean="0"/>
              <a:t>=</a:t>
            </a:r>
            <a:r>
              <a:rPr lang="fr-FR" baseline="0" dirty="0" smtClean="0"/>
              <a:t> ‘’</a:t>
            </a:r>
            <a:r>
              <a:rPr lang="fr-FR" dirty="0" smtClean="0"/>
              <a:t>_</a:t>
            </a:r>
            <a:r>
              <a:rPr lang="fr-FR" dirty="0" err="1" smtClean="0"/>
              <a:t>blank</a:t>
            </a:r>
            <a:r>
              <a:rPr lang="fr-FR" dirty="0" smtClean="0"/>
              <a:t> ’’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8093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Faire essais sur </a:t>
            </a:r>
            <a:r>
              <a:rPr lang="fr-FR" dirty="0" err="1" smtClean="0"/>
              <a:t>youtube</a:t>
            </a:r>
            <a:r>
              <a:rPr lang="fr-FR" dirty="0" smtClean="0"/>
              <a:t>, clic droit sur la </a:t>
            </a:r>
            <a:r>
              <a:rPr lang="fr-FR" dirty="0" err="1" smtClean="0"/>
              <a:t>vdo</a:t>
            </a:r>
            <a:r>
              <a:rPr lang="fr-FR" dirty="0" smtClean="0"/>
              <a:t>,</a:t>
            </a:r>
            <a:r>
              <a:rPr lang="fr-FR" baseline="0" dirty="0" smtClean="0"/>
              <a:t> copier </a:t>
            </a:r>
            <a:r>
              <a:rPr lang="fr-FR" baseline="0" smtClean="0"/>
              <a:t>code d’intégration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306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92C6FF-91A4-4F03-8983-F51B70506E3F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457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7340" y="330200"/>
            <a:ext cx="183642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0665" y="4231640"/>
            <a:ext cx="704977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3C1F-BB72-45E1-B95F-0424032740F7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E46C0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35F1-F5BA-4D58-A8F1-B162AEAB4B85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46100" y="1686560"/>
            <a:ext cx="3996690" cy="406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84800" y="1739963"/>
            <a:ext cx="4212590" cy="402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C3E20-E22B-4C2C-B81C-EA0CDE69CE80}" type="datetime1">
              <a:rPr lang="en-US" smtClean="0"/>
              <a:t>12/8/2021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62B7-6290-40A3-BEAE-0004F58628A4}" type="datetime1">
              <a:rPr lang="en-US" smtClean="0"/>
              <a:t>12/8/2021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C5A63-3893-4A02-B652-745303DB1DCD}" type="datetime1">
              <a:rPr lang="en-US" smtClean="0"/>
              <a:t>12/8/2021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725" y="2171700"/>
            <a:ext cx="8375650" cy="133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1318260"/>
            <a:ext cx="9385300" cy="512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46C0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08725" y="7204792"/>
            <a:ext cx="363982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1425"/>
              </a:lnSpc>
            </a:pP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3555" y="7027545"/>
            <a:ext cx="2316353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04734-87B7-48F0-96F9-F8689B646A6D}" type="datetime1">
              <a:rPr lang="en-US" smtClean="0"/>
              <a:t>12/8/2021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0" y="7248624"/>
            <a:ext cx="245745" cy="139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dirty="0"/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getbootstrap.com/javascript/#tab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hyperlink" Target="http://www.mobify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hyperlink" Target="http://bisouslescopains.tumblr.com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pnggauntlet.com/" TargetMode="External"/><Relationship Id="rId2" Type="http://schemas.openxmlformats.org/officeDocument/2006/relationships/hyperlink" Target="http://luci.criosweb.ro/riot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jp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javascript/#modals" TargetMode="External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validator.w3.org/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#buttons" TargetMode="External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://brackets.io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hyperlink" Target="http://tympanus.net/Development/CreativeButton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hyperlink" Target="http://colours.neilorangepeel.com/" TargetMode="External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www.sublimetext.com/" TargetMode="Externa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fontstack.com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any.org/Download/Releases" TargetMode="External"/><Relationship Id="rId7" Type="http://schemas.openxmlformats.org/officeDocument/2006/relationships/image" Target="../media/image16.jpg"/><Relationship Id="rId2" Type="http://schemas.openxmlformats.org/officeDocument/2006/relationships/hyperlink" Target="http://panic.com/cod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hyperlink" Target="http://netbeans.org/" TargetMode="External"/><Relationship Id="rId4" Type="http://schemas.openxmlformats.org/officeDocument/2006/relationships/hyperlink" Target="http://www.activestate.com/komodo-ide" TargetMode="Externa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jp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jp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hyperlink" Target="http://subtlepatterns.com/" TargetMode="Externa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2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g"/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g"/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jp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jp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jp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sechos.fr/" TargetMode="External"/><Relationship Id="rId2" Type="http://schemas.openxmlformats.org/officeDocument/2006/relationships/hyperlink" Target="http://designmod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fr/" TargetMode="Externa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hyperlink" Target="http://www.marketingmag.stfi.re/hubs-c/smartphone-addiction-nomophobia/?sf=ozpplo" TargetMode="Externa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325.jpg"/><Relationship Id="rId1" Type="http://schemas.openxmlformats.org/officeDocument/2006/relationships/slideLayout" Target="../slideLayouts/slideLayout4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2" Type="http://schemas.openxmlformats.org/officeDocument/2006/relationships/image" Target="../media/image326.jpg"/><Relationship Id="rId1" Type="http://schemas.openxmlformats.org/officeDocument/2006/relationships/slideLayout" Target="../slideLayouts/slideLayout4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sacreations.com/tuto/lire/1493-css3-flexbox-layout-" TargetMode="Externa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hyperlink" Target="http://mediaqueri.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3.jpg"/><Relationship Id="rId4" Type="http://schemas.openxmlformats.org/officeDocument/2006/relationships/image" Target="../media/image332.jpg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sacreations.com/" TargetMode="External"/><Relationship Id="rId2" Type="http://schemas.openxmlformats.org/officeDocument/2006/relationships/hyperlink" Target="http://fr.openclassrooms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fr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rolland-dev.fr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hyperlink" Target="mailto:monmail@gmail.com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000" y="7261324"/>
            <a:ext cx="5651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71629" cy="7556500"/>
            <a:chOff x="0" y="0"/>
            <a:chExt cx="10071629" cy="7556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9" y="1979636"/>
              <a:ext cx="10071100" cy="3050540"/>
            </a:xfrm>
            <a:custGeom>
              <a:avLst/>
              <a:gdLst/>
              <a:ahLst/>
              <a:cxnLst/>
              <a:rect l="l" t="t" r="r" b="b"/>
              <a:pathLst>
                <a:path w="10071100" h="3050540">
                  <a:moveTo>
                    <a:pt x="0" y="0"/>
                  </a:moveTo>
                  <a:lnTo>
                    <a:pt x="10070570" y="0"/>
                  </a:lnTo>
                  <a:lnTo>
                    <a:pt x="10070570" y="3050413"/>
                  </a:lnTo>
                  <a:lnTo>
                    <a:pt x="0" y="3050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82800" y="2489200"/>
            <a:ext cx="6006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Arial"/>
                <a:cs typeface="Arial"/>
              </a:rPr>
              <a:t>Initiation</a:t>
            </a:r>
            <a:r>
              <a:rPr sz="4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HTML</a:t>
            </a:r>
            <a:r>
              <a:rPr sz="4400" b="1" spc="-1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sz="44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FAF00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54300" y="3441700"/>
            <a:ext cx="4779645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96265" marR="5080" indent="-58420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Apprendre </a:t>
            </a:r>
            <a:r>
              <a:rPr sz="2600" spc="-5" dirty="0">
                <a:solidFill>
                  <a:srgbClr val="FFAF00"/>
                </a:solidFill>
                <a:latin typeface="Arial MT"/>
                <a:cs typeface="Arial MT"/>
              </a:rPr>
              <a:t>les bases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du langage </a:t>
            </a:r>
            <a:r>
              <a:rPr sz="2600" spc="-7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créer</a:t>
            </a:r>
            <a:r>
              <a:rPr sz="26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des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sites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 web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95897" y="3729532"/>
            <a:ext cx="7489190" cy="9525"/>
            <a:chOff x="1295897" y="3729532"/>
            <a:chExt cx="7489190" cy="9525"/>
          </a:xfrm>
        </p:grpSpPr>
        <p:sp>
          <p:nvSpPr>
            <p:cNvPr id="11" name="object 11"/>
            <p:cNvSpPr/>
            <p:nvPr/>
          </p:nvSpPr>
          <p:spPr>
            <a:xfrm>
              <a:off x="8006586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09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95897" y="3734295"/>
              <a:ext cx="778510" cy="0"/>
            </a:xfrm>
            <a:custGeom>
              <a:avLst/>
              <a:gdLst/>
              <a:ahLst/>
              <a:cxnLst/>
              <a:rect l="l" t="t" r="r" b="b"/>
              <a:pathLst>
                <a:path w="778510">
                  <a:moveTo>
                    <a:pt x="778141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A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574929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ensemble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liées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elles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Accessible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depuis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n'importe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où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63900" y="355600"/>
            <a:ext cx="35960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20" dirty="0">
                <a:solidFill>
                  <a:srgbClr val="585858"/>
                </a:solidFill>
              </a:rPr>
              <a:t>Web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c’est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...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3751" y="3353205"/>
            <a:ext cx="3221967" cy="3568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32900" cy="39497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&lt;ul&gt;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&lt;ol&gt;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contenir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</a:t>
            </a:r>
            <a:endParaRPr sz="2400">
              <a:latin typeface="Arial"/>
              <a:cs typeface="Arial"/>
            </a:endParaRPr>
          </a:p>
          <a:p>
            <a:pPr marL="393700" marR="17399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Chaque 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contenir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éléments de bloc ou des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incorporés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div,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blockquote,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h1, etc.).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listes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s'imbriquer</a:t>
            </a:r>
            <a:endParaRPr sz="2400">
              <a:latin typeface="Arial MT"/>
              <a:cs typeface="Arial MT"/>
            </a:endParaRPr>
          </a:p>
          <a:p>
            <a:pPr marL="393700" marR="120650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mélanger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&lt;ul&gt;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&lt;ol&gt;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condition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correctement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6600" y="355600"/>
            <a:ext cx="3560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Contenu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d’une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</a:t>
            </a:r>
            <a:endParaRPr sz="3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203200"/>
            <a:ext cx="3278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r>
              <a:rPr sz="2400" spc="-90" dirty="0"/>
              <a:t> </a:t>
            </a:r>
            <a:r>
              <a:rPr sz="2400" dirty="0"/>
              <a:t>d’imbrication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6218" y="4698160"/>
            <a:ext cx="1824049" cy="1595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5931" y="4546180"/>
            <a:ext cx="3431968" cy="20517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9500" y="1041400"/>
            <a:ext cx="82296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558800"/>
            <a:ext cx="4091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Exemple</a:t>
            </a:r>
            <a:r>
              <a:rPr sz="3000" spc="-90" dirty="0"/>
              <a:t> </a:t>
            </a:r>
            <a:r>
              <a:rPr sz="3000" dirty="0"/>
              <a:t>d’imbrication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0884" y="807772"/>
            <a:ext cx="2041236" cy="26312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200" y="1981200"/>
            <a:ext cx="4457700" cy="4241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4242" y="3886200"/>
            <a:ext cx="2566125" cy="28067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89471" y="7204792"/>
            <a:ext cx="3639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1900" y="203200"/>
            <a:ext cx="5076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0" dirty="0"/>
              <a:t> </a:t>
            </a:r>
            <a:r>
              <a:rPr sz="2400" dirty="0"/>
              <a:t>listes</a:t>
            </a:r>
            <a:r>
              <a:rPr sz="2400" spc="-15" dirty="0"/>
              <a:t> </a:t>
            </a:r>
            <a:r>
              <a:rPr sz="2400" spc="-5" dirty="0"/>
              <a:t>en</a:t>
            </a:r>
            <a:r>
              <a:rPr sz="2400" spc="-20" dirty="0"/>
              <a:t> </a:t>
            </a:r>
            <a:r>
              <a:rPr sz="2400" dirty="0"/>
              <a:t>pratique</a:t>
            </a:r>
            <a:r>
              <a:rPr sz="2400" spc="-15" dirty="0"/>
              <a:t> </a:t>
            </a:r>
            <a:r>
              <a:rPr sz="2400" dirty="0"/>
              <a:t>–</a:t>
            </a:r>
            <a:r>
              <a:rPr sz="2400" spc="-20" dirty="0"/>
              <a:t> </a:t>
            </a:r>
            <a:r>
              <a:rPr sz="2400" dirty="0"/>
              <a:t>les</a:t>
            </a:r>
            <a:r>
              <a:rPr sz="2400" spc="-15" dirty="0"/>
              <a:t> </a:t>
            </a:r>
            <a:r>
              <a:rPr sz="2400" dirty="0"/>
              <a:t>onglets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187700" y="6731000"/>
            <a:ext cx="379285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http://getbootstrap.com/javascript/#tabs</a:t>
            </a:r>
            <a:endParaRPr sz="17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927" y="4760310"/>
            <a:ext cx="5352090" cy="1255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800" y="901700"/>
            <a:ext cx="4470400" cy="26543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24300" y="6934200"/>
            <a:ext cx="22294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http://www.mobify.com/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1300" y="355600"/>
            <a:ext cx="7101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pratique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–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navigations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0" y="1409700"/>
            <a:ext cx="10071100" cy="5181600"/>
            <a:chOff x="0" y="1409700"/>
            <a:chExt cx="10071100" cy="5181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09700"/>
              <a:ext cx="6311900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6000" y="2844800"/>
              <a:ext cx="5245100" cy="3746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879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 MT"/>
                <a:cs typeface="Arial MT"/>
              </a:rPr>
              <a:t>1</a:t>
            </a:r>
            <a:r>
              <a:rPr sz="800" spc="-5" dirty="0">
                <a:solidFill>
                  <a:srgbClr val="909090"/>
                </a:solidFill>
                <a:latin typeface="Arial MT"/>
                <a:cs typeface="Arial MT"/>
              </a:rPr>
              <a:t>1</a:t>
            </a: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424180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dirty="0"/>
              <a:t>Les</a:t>
            </a:r>
            <a:r>
              <a:rPr sz="3000" spc="-25" dirty="0"/>
              <a:t> </a:t>
            </a:r>
            <a:r>
              <a:rPr sz="3000" dirty="0"/>
              <a:t>listes</a:t>
            </a:r>
            <a:r>
              <a:rPr sz="3000" spc="-25" dirty="0"/>
              <a:t> </a:t>
            </a:r>
            <a:r>
              <a:rPr sz="3000" spc="-5" dirty="0"/>
              <a:t>en</a:t>
            </a:r>
            <a:r>
              <a:rPr sz="3000" spc="-30" dirty="0"/>
              <a:t> </a:t>
            </a:r>
            <a:r>
              <a:rPr sz="3000" dirty="0"/>
              <a:t>pratique</a:t>
            </a:r>
            <a:r>
              <a:rPr sz="3000" spc="-20" dirty="0"/>
              <a:t> </a:t>
            </a:r>
            <a:r>
              <a:rPr sz="3000" dirty="0"/>
              <a:t>– </a:t>
            </a:r>
            <a:r>
              <a:rPr sz="3000" spc="-819" dirty="0"/>
              <a:t> </a:t>
            </a:r>
            <a:r>
              <a:rPr sz="3000" dirty="0"/>
              <a:t>les</a:t>
            </a:r>
            <a:r>
              <a:rPr sz="3000" spc="-10" dirty="0"/>
              <a:t> </a:t>
            </a:r>
            <a:r>
              <a:rPr sz="3000" dirty="0"/>
              <a:t>navigations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499100" y="411480"/>
            <a:ext cx="368427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39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http:// </a:t>
            </a:r>
            <a:r>
              <a:rPr sz="2200" spc="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flexslide</a:t>
            </a:r>
            <a:r>
              <a:rPr sz="2200" u="heavy" spc="-1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r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.woothemes.com/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800" y="1841500"/>
            <a:ext cx="4940300" cy="33655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" y="2057400"/>
            <a:ext cx="36322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879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 MT"/>
                <a:cs typeface="Arial MT"/>
              </a:rPr>
              <a:t>1</a:t>
            </a:r>
            <a:r>
              <a:rPr sz="800" spc="-5" dirty="0">
                <a:solidFill>
                  <a:srgbClr val="909090"/>
                </a:solidFill>
                <a:latin typeface="Arial MT"/>
                <a:cs typeface="Arial MT"/>
              </a:rPr>
              <a:t>1</a:t>
            </a: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542540" marR="5080" indent="-1892300">
              <a:lnSpc>
                <a:spcPts val="5000"/>
              </a:lnSpc>
              <a:spcBef>
                <a:spcPts val="475"/>
              </a:spcBef>
            </a:pPr>
            <a:r>
              <a:rPr spc="-5" dirty="0"/>
              <a:t>Ajouter</a:t>
            </a:r>
            <a:r>
              <a:rPr spc="-30" dirty="0"/>
              <a:t> </a:t>
            </a:r>
            <a:r>
              <a:rPr dirty="0"/>
              <a:t>des</a:t>
            </a:r>
            <a:r>
              <a:rPr spc="-20" dirty="0"/>
              <a:t> </a:t>
            </a:r>
            <a:r>
              <a:rPr dirty="0"/>
              <a:t>images</a:t>
            </a:r>
            <a:r>
              <a:rPr spc="-25" dirty="0"/>
              <a:t> </a:t>
            </a:r>
            <a:r>
              <a:rPr spc="-5" dirty="0"/>
              <a:t>avec</a:t>
            </a:r>
            <a:r>
              <a:rPr spc="-25" dirty="0"/>
              <a:t> </a:t>
            </a:r>
            <a:r>
              <a:rPr dirty="0"/>
              <a:t>la </a:t>
            </a:r>
            <a:r>
              <a:rPr spc="-1210" dirty="0"/>
              <a:t> </a:t>
            </a:r>
            <a:r>
              <a:rPr dirty="0"/>
              <a:t>balise</a:t>
            </a:r>
            <a:r>
              <a:rPr spc="-10" dirty="0"/>
              <a:t> </a:t>
            </a:r>
            <a:r>
              <a:rPr dirty="0"/>
              <a:t>&lt;img&gt;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4184650" cy="267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marR="5080" indent="-381000">
              <a:lnSpc>
                <a:spcPct val="145000"/>
              </a:lnSpc>
              <a:spcBef>
                <a:spcPts val="1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JPEG (.jpg, .jpeg) :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format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compressé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réduit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poids des images pour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web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(donc temps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chargement)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0900" y="393700"/>
            <a:ext cx="84086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format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JPEG-</a:t>
            </a:r>
            <a:r>
              <a:rPr sz="2700" spc="-2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Joint</a:t>
            </a:r>
            <a:r>
              <a:rPr sz="2700" spc="-2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Photographic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Experts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Group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2200" y="1371600"/>
            <a:ext cx="4889500" cy="3632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107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756650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256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Compression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perte basée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succession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pixels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transparence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couche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alpha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animation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extension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.gif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39306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•	=&gt;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logos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7900" y="355600"/>
            <a:ext cx="8159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format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GIF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Graphics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Interchange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Format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0" y="4356100"/>
            <a:ext cx="3835400" cy="2501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4300" y="1485900"/>
            <a:ext cx="4768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http://bisouslescopains.tumblr.com/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3900" y="355600"/>
            <a:ext cx="3583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Quelques</a:t>
            </a:r>
            <a:r>
              <a:rPr sz="30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jolis</a:t>
            </a:r>
            <a:r>
              <a:rPr sz="30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GIFs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2625" y="3539381"/>
            <a:ext cx="4076700" cy="26429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109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9957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Contenus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textuels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aussi images,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sons,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vidéos,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JavaScript,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polices d'écriture, etc.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 ces fichiers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chargés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dans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 web.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355600"/>
            <a:ext cx="2842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Mais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que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...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3352800"/>
            <a:ext cx="8128000" cy="3987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11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0" y="1318260"/>
            <a:ext cx="5046345" cy="4406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17272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PNG8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256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couleurs,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images nécessitant peu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couleurs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motifs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répétitifs</a:t>
            </a:r>
            <a:endParaRPr sz="2400">
              <a:latin typeface="Arial MT"/>
              <a:cs typeface="Arial MT"/>
            </a:endParaRPr>
          </a:p>
          <a:p>
            <a:pPr marL="393700" marR="20574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PNG24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16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millions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transparence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extension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.png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4100"/>
              </a:lnSpc>
              <a:spcBef>
                <a:spcPts val="650"/>
              </a:spcBef>
              <a:tabLst>
                <a:tab pos="39306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•	=&gt;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 pour les icônes, logos et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ont besoin d’un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fond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transparent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4900" y="355600"/>
            <a:ext cx="7922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format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PNG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Portable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Network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Graphics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" y="1841500"/>
            <a:ext cx="3835400" cy="2501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110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996555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photo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JPEG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illustration avec peu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 sans transparence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importante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PNG8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illustration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beaucoup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PNG24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animée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GIF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111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700" y="355600"/>
            <a:ext cx="197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résumé</a:t>
            </a:r>
            <a:endParaRPr sz="3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681595" cy="5016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  <a:tab pos="3068320" algn="l"/>
              </a:tabLst>
            </a:pP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https://imagify.io/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	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outil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traitement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lots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https://tinypng.com/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jusqu’à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20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images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temps</a:t>
            </a:r>
            <a:endParaRPr sz="22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Local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https://imageoptim.com/fr.html</a:t>
            </a:r>
            <a:r>
              <a:rPr sz="2200" spc="-1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PNG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JPG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http://luci.criosweb.ro/riot/</a:t>
            </a:r>
            <a:r>
              <a:rPr sz="2200" spc="-20" dirty="0">
                <a:solidFill>
                  <a:srgbClr val="C24E06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windows,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PNG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JPG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http://pnggauntlet.com/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windows,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PNG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JPG</a:t>
            </a:r>
            <a:endParaRPr sz="22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6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Photshop,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Fireworks,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lang="fr-FR" sz="2400" spc="-5" dirty="0" smtClean="0">
              <a:solidFill>
                <a:srgbClr val="585858"/>
              </a:solidFill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660"/>
              </a:spcBef>
              <a:buChar char="•"/>
              <a:tabLst>
                <a:tab pos="393065" algn="l"/>
                <a:tab pos="393700" algn="l"/>
              </a:tabLst>
            </a:pPr>
            <a:r>
              <a:rPr lang="fr-FR"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Détourer image </a:t>
            </a:r>
            <a:r>
              <a:rPr lang="fr-FR" sz="2400" spc="-5" dirty="0">
                <a:solidFill>
                  <a:srgbClr val="585858"/>
                </a:solidFill>
                <a:latin typeface="Arial MT"/>
                <a:cs typeface="Arial MT"/>
              </a:rPr>
              <a:t>en ligne : https://www.remove.bg/fr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23876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112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16100" y="355600"/>
            <a:ext cx="6483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Compresser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image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JPEG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outils</a:t>
            </a:r>
            <a:endParaRPr sz="3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50045" cy="32766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Balise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ligne, peut-être insérée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corps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texte. 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place généralement dans 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&lt;p&gt;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&lt;div&gt; mais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peut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placer n’importe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où 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body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auto-fermante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&lt;img</a:t>
            </a:r>
            <a:r>
              <a:rPr sz="2400" b="1" spc="-1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3737"/>
                </a:solidFill>
                <a:latin typeface="Arial MT"/>
                <a:cs typeface="Arial MT"/>
              </a:rPr>
              <a:t>src="ref_image"</a:t>
            </a:r>
            <a:r>
              <a:rPr sz="2400" spc="-15" dirty="0">
                <a:solidFill>
                  <a:srgbClr val="373737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3737"/>
                </a:solidFill>
                <a:latin typeface="Arial MT"/>
                <a:cs typeface="Arial MT"/>
              </a:rPr>
              <a:t>alt="description</a:t>
            </a:r>
            <a:r>
              <a:rPr sz="2400" spc="-20" dirty="0">
                <a:solidFill>
                  <a:srgbClr val="373737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3737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373737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3737"/>
                </a:solidFill>
                <a:latin typeface="Arial MT"/>
                <a:cs typeface="Arial MT"/>
              </a:rPr>
              <a:t>l’image"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/&gt;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19500" y="355600"/>
            <a:ext cx="2885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&lt;img&gt;</a:t>
            </a:r>
            <a:endParaRPr sz="3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41485" cy="277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attribut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src="image.jpg"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donner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chemin vers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source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chemin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url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stockage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principe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395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&lt;img&gt;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source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l'image</a:t>
            </a:r>
            <a:endParaRPr sz="30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1321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attribut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alt="description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du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contenu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de l'image"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alternatif qui décrit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l’image et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remplace 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téléchargée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3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&lt;img&gt;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attribut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alt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6473" y="4039487"/>
            <a:ext cx="5374082" cy="219532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6719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26415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L'attribut est obligatoire,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 peut 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vide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les images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décoratives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Lu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vocalement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lecteurs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d'écran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Aide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personnes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situation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déficience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visuelle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comprendre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95500" y="355600"/>
            <a:ext cx="593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&lt;img&gt;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attribut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alt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49740" cy="394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366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attributs width et height peuvent être ajoutés pour donner une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l’image</a:t>
            </a:r>
            <a:endParaRPr sz="2400">
              <a:latin typeface="Arial MT"/>
              <a:cs typeface="Arial MT"/>
            </a:endParaRPr>
          </a:p>
          <a:p>
            <a:pPr marL="393700" marR="3810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width/height le navigateur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devine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sauts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 page quand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charge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général, 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vaut mieux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redimensionner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avant dans un logiciel,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plutôt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charger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grande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rétrécir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(performance)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Attention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garder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proportions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width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height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368300" y="6121400"/>
            <a:ext cx="95218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&lt;img</a:t>
            </a:r>
            <a:r>
              <a:rPr sz="20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src="monimage.jpg"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alt="description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l’image"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width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300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height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450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000" b="1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E46C0A"/>
                </a:solidFill>
                <a:latin typeface="Arial MT"/>
                <a:cs typeface="Arial MT"/>
              </a:rPr>
              <a:t>/&gt;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06900" y="203200"/>
            <a:ext cx="127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9100" y="4216400"/>
            <a:ext cx="4165600" cy="3149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17600"/>
            <a:ext cx="99695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126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615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L'attribut</a:t>
            </a:r>
            <a:r>
              <a:rPr sz="2400" spc="-90" dirty="0"/>
              <a:t> </a:t>
            </a:r>
            <a:r>
              <a:rPr sz="2400" dirty="0"/>
              <a:t>title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625600" y="6731000"/>
            <a:ext cx="69215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facultatif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qui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d’afficher une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info-bulle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survol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600" y="3903421"/>
            <a:ext cx="5524500" cy="25862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00" y="1765300"/>
            <a:ext cx="883920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33700" y="355600"/>
            <a:ext cx="425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Mettre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ligne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800" y="1601133"/>
            <a:ext cx="9132920" cy="44159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intégrer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vidéo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5998" y="1617903"/>
            <a:ext cx="4024629" cy="4026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20955" indent="-381000">
              <a:lnSpc>
                <a:spcPct val="146500"/>
              </a:lnSpc>
              <a:spcBef>
                <a:spcPts val="1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plupart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vidéo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proposent une intégration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via </a:t>
            </a:r>
            <a:r>
              <a:rPr sz="2200" spc="-6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iframe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sous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cette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forme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 dirty="0">
              <a:latin typeface="Arial MT"/>
              <a:cs typeface="Arial MT"/>
            </a:endParaRPr>
          </a:p>
          <a:p>
            <a:pPr marL="393700" marR="594995">
              <a:lnSpc>
                <a:spcPct val="143900"/>
              </a:lnSpc>
              <a:spcBef>
                <a:spcPts val="105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&lt;iframe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width=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…&gt;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…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iframe&gt;</a:t>
            </a:r>
            <a:endParaRPr sz="2200" dirty="0">
              <a:latin typeface="Arial MT"/>
              <a:cs typeface="Arial MT"/>
            </a:endParaRPr>
          </a:p>
          <a:p>
            <a:pPr marL="393700" marR="5080" indent="-381635">
              <a:lnSpc>
                <a:spcPct val="1477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faut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donc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retrouver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l’endroit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où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propose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l’iframe</a:t>
            </a:r>
            <a:endParaRPr sz="22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1600" y="1549400"/>
            <a:ext cx="4699000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8900" y="355600"/>
            <a:ext cx="4852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intégrer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vidéo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68500"/>
            <a:ext cx="10071100" cy="37719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355600"/>
            <a:ext cx="4323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intégrer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4118610" cy="3531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635">
              <a:lnSpc>
                <a:spcPct val="145800"/>
              </a:lnSpc>
              <a:spcBef>
                <a:spcPts val="15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Beaucoup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sites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partage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audio proposent également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intégration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iframe.</a:t>
            </a:r>
            <a:endParaRPr sz="2200">
              <a:latin typeface="Arial MT"/>
              <a:cs typeface="Arial MT"/>
            </a:endParaRPr>
          </a:p>
          <a:p>
            <a:pPr marL="393700" marR="206375" indent="-381635">
              <a:lnSpc>
                <a:spcPct val="146500"/>
              </a:lnSpc>
              <a:spcBef>
                <a:spcPts val="5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principe que pour les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vidéos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récupère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code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l’iframe et on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colle sur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notre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6300" y="1282700"/>
            <a:ext cx="4889500" cy="5016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5600" y="355600"/>
            <a:ext cx="4323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Bonus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intégrer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28900"/>
            <a:ext cx="100711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00845" cy="3335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Généralement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vous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proposent d’intégrer leur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proposer 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iframe.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C’est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Google</a:t>
            </a: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maps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cartes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interactives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Slideshare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partager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diaporamas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présentations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Vimeo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service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partage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vidéos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boites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partages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réseaux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sociaux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Facebook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9471" y="7204792"/>
            <a:ext cx="3639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6400" y="355600"/>
            <a:ext cx="4239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types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d’iframe</a:t>
            </a:r>
            <a:endParaRPr sz="3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27300" y="2489200"/>
            <a:ext cx="5118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spc="-45" dirty="0"/>
              <a:t> </a:t>
            </a:r>
            <a:r>
              <a:rPr spc="-5" dirty="0"/>
              <a:t>tableaux</a:t>
            </a:r>
            <a:r>
              <a:rPr spc="-45" dirty="0"/>
              <a:t> </a:t>
            </a:r>
            <a:r>
              <a:rPr spc="-5" dirty="0"/>
              <a:t>HTML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86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 sert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organiser des informations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structurées sous forme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tabulaire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compose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organisées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elles-mêmes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cellules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9700" y="355600"/>
            <a:ext cx="4768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tableaux,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introduction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700" y="3987800"/>
            <a:ext cx="92583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2782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2519603"/>
            <a:ext cx="800735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&lt;table&gt; &lt;/table&gt;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d’indiquer le début et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tableau.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" y="3836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200" y="3733800"/>
            <a:ext cx="7728584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&lt;tr&gt;</a:t>
            </a:r>
            <a:r>
              <a:rPr sz="22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caractérise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nouvelle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&lt;td&gt;</a:t>
            </a:r>
            <a:r>
              <a:rPr sz="22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marque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cellule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dans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" y="4395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92400" y="609600"/>
            <a:ext cx="4704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Créer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tableau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&lt;table&gt;</a:t>
            </a:r>
            <a:endParaRPr sz="30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2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r>
              <a:rPr sz="2400" spc="-35" dirty="0"/>
              <a:t> </a:t>
            </a:r>
            <a:r>
              <a:rPr sz="2400" dirty="0"/>
              <a:t>de</a:t>
            </a:r>
            <a:r>
              <a:rPr sz="2400" spc="-30" dirty="0"/>
              <a:t> </a:t>
            </a:r>
            <a:r>
              <a:rPr sz="2400" dirty="0"/>
              <a:t>tableau</a:t>
            </a:r>
            <a:r>
              <a:rPr sz="2400" spc="-30" dirty="0"/>
              <a:t> </a:t>
            </a:r>
            <a:r>
              <a:rPr sz="2400" spc="-5" dirty="0"/>
              <a:t>simple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500" y="749300"/>
            <a:ext cx="4838700" cy="3111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67152" y="5205104"/>
            <a:ext cx="3861935" cy="43217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52832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5105400"/>
            <a:ext cx="7846059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200"/>
              </a:lnSpc>
              <a:spcBef>
                <a:spcPts val="100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nombre d'éléments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&lt;td&gt;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sein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 éléments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&lt;tr&gt;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doit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rester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même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dans la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mesure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chaque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ligne possède un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nombre de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cellules,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nombre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correspond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nombre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colonnes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du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tableau.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0800" y="609600"/>
            <a:ext cx="489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tableau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simple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5052" y="3173104"/>
            <a:ext cx="3861935" cy="4321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6934200"/>
            <a:ext cx="873823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ligne on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fait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passer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ses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fichiers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de la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machine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du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créateur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web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3300" y="355600"/>
            <a:ext cx="557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principe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serveur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web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27" y="1952004"/>
            <a:ext cx="9125734" cy="44332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316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y voir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clair,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nous allons ajouter une bordure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 CSS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355600"/>
            <a:ext cx="4025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avant-goût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2496" y="4417197"/>
            <a:ext cx="3311622" cy="4805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9200" y="3124200"/>
            <a:ext cx="38735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4322445" cy="91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00"/>
              </a:lnSpc>
              <a:spcBef>
                <a:spcPts val="100"/>
              </a:spcBef>
            </a:pPr>
            <a:r>
              <a:rPr sz="3000" spc="-5" dirty="0"/>
              <a:t>Ajouter</a:t>
            </a:r>
            <a:r>
              <a:rPr sz="3000" spc="-35" dirty="0"/>
              <a:t> </a:t>
            </a:r>
            <a:r>
              <a:rPr sz="3000" dirty="0"/>
              <a:t>une</a:t>
            </a:r>
            <a:r>
              <a:rPr sz="3000" spc="-30" dirty="0"/>
              <a:t> </a:t>
            </a:r>
            <a:r>
              <a:rPr sz="3000" spc="-5" dirty="0"/>
              <a:t>entête</a:t>
            </a:r>
            <a:r>
              <a:rPr sz="3000" spc="-30" dirty="0"/>
              <a:t> </a:t>
            </a:r>
            <a:r>
              <a:rPr sz="3000" spc="-5" dirty="0"/>
              <a:t>avec</a:t>
            </a:r>
            <a:endParaRPr sz="3000"/>
          </a:p>
          <a:p>
            <a:pPr marL="12700">
              <a:lnSpc>
                <a:spcPts val="3500"/>
              </a:lnSpc>
            </a:pPr>
            <a:r>
              <a:rPr sz="3000" dirty="0"/>
              <a:t>&lt;th&gt;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613400" y="650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0900" y="378459"/>
            <a:ext cx="351536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&lt;th&gt;</a:t>
            </a:r>
            <a:r>
              <a:rPr sz="2400" b="1" spc="-3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remplacer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&lt;td&gt; </a:t>
            </a:r>
            <a:r>
              <a:rPr sz="2400" b="1" spc="-65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cellule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d’entête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3400" y="2313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900" y="2054961"/>
            <a:ext cx="3510279" cy="16002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5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affiché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gras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centré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2513" y="5263821"/>
            <a:ext cx="1872735" cy="10400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600" y="1841500"/>
            <a:ext cx="4000500" cy="4394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0581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Ajouter</a:t>
            </a:r>
            <a:r>
              <a:rPr sz="3000" spc="-40" dirty="0"/>
              <a:t> </a:t>
            </a:r>
            <a:r>
              <a:rPr sz="3000" dirty="0"/>
              <a:t>un</a:t>
            </a:r>
            <a:r>
              <a:rPr sz="3000" spc="-30" dirty="0"/>
              <a:t> </a:t>
            </a:r>
            <a:r>
              <a:rPr sz="3000" dirty="0"/>
              <a:t>titre</a:t>
            </a:r>
            <a:r>
              <a:rPr sz="3000" spc="-30" dirty="0"/>
              <a:t> </a:t>
            </a:r>
            <a:r>
              <a:rPr sz="3000" spc="-5" dirty="0"/>
              <a:t>au </a:t>
            </a:r>
            <a:r>
              <a:rPr sz="3000" spc="-819" dirty="0"/>
              <a:t> </a:t>
            </a:r>
            <a:r>
              <a:rPr sz="3000" dirty="0"/>
              <a:t>tableau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613400" y="650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0900" y="378459"/>
            <a:ext cx="3514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&lt;caption&gt;</a:t>
            </a:r>
            <a:r>
              <a:rPr sz="2400" b="1" spc="-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3400" y="1780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900" y="1508760"/>
            <a:ext cx="28879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place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début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2015" y="4377054"/>
            <a:ext cx="2005320" cy="137287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00" y="1905000"/>
            <a:ext cx="46228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4899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Bonus</a:t>
            </a:r>
            <a:r>
              <a:rPr sz="3000" spc="-40" dirty="0"/>
              <a:t> </a:t>
            </a:r>
            <a:r>
              <a:rPr sz="3000" dirty="0"/>
              <a:t>-</a:t>
            </a:r>
            <a:r>
              <a:rPr sz="3000" spc="-30" dirty="0"/>
              <a:t> </a:t>
            </a:r>
            <a:r>
              <a:rPr sz="3000" dirty="0"/>
              <a:t>Fusion</a:t>
            </a:r>
            <a:r>
              <a:rPr sz="3000" spc="-30" dirty="0"/>
              <a:t> </a:t>
            </a:r>
            <a:r>
              <a:rPr sz="3000" dirty="0"/>
              <a:t>de </a:t>
            </a:r>
            <a:r>
              <a:rPr sz="3000" spc="-819" dirty="0"/>
              <a:t> </a:t>
            </a:r>
            <a:r>
              <a:rPr sz="3000" dirty="0"/>
              <a:t>cellules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5537200" y="5715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0" y="355600"/>
            <a:ext cx="3822700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 possible 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fusionner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certaines</a:t>
            </a:r>
            <a:r>
              <a:rPr sz="2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cellules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0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elles</a:t>
            </a:r>
            <a:r>
              <a:rPr sz="2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avec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l’attribut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colspan="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nombredecellules"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place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sur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cellule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(th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ou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td)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37200" y="2821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7400" y="2550160"/>
            <a:ext cx="388620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44700"/>
              </a:lnSpc>
              <a:spcBef>
                <a:spcPts val="13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numérique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cet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attribut précise le nombre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colonnes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couvre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cellule.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000" y="2311400"/>
            <a:ext cx="3784600" cy="2235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9602" y="5875932"/>
            <a:ext cx="4164623" cy="605234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141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34899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Bonus</a:t>
            </a:r>
            <a:r>
              <a:rPr sz="3000" spc="-40" dirty="0"/>
              <a:t> </a:t>
            </a:r>
            <a:r>
              <a:rPr sz="3000" dirty="0"/>
              <a:t>-</a:t>
            </a:r>
            <a:r>
              <a:rPr sz="3000" spc="-30" dirty="0"/>
              <a:t> </a:t>
            </a:r>
            <a:r>
              <a:rPr sz="3000" dirty="0"/>
              <a:t>Fusion</a:t>
            </a:r>
            <a:r>
              <a:rPr sz="3000" spc="-30" dirty="0"/>
              <a:t> </a:t>
            </a:r>
            <a:r>
              <a:rPr sz="3000" dirty="0"/>
              <a:t>de </a:t>
            </a:r>
            <a:r>
              <a:rPr sz="3000" spc="-819" dirty="0"/>
              <a:t> </a:t>
            </a:r>
            <a:r>
              <a:rPr sz="3000" spc="-5" dirty="0"/>
              <a:t>lignes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5499100" y="411556"/>
            <a:ext cx="3900804" cy="24638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3700" marR="5080" indent="-381635">
              <a:lnSpc>
                <a:spcPct val="145800"/>
              </a:lnSpc>
              <a:spcBef>
                <a:spcPts val="5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possible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fusionner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lignes avec l’attribut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rowspan="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 nombredelignes"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place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cellule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(th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td)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00" y="2628900"/>
            <a:ext cx="4508500" cy="25146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25984" y="4564778"/>
            <a:ext cx="3804200" cy="719168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142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84500" y="2489200"/>
            <a:ext cx="4187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spc="-95" dirty="0"/>
              <a:t> </a:t>
            </a:r>
            <a:r>
              <a:rPr dirty="0"/>
              <a:t>formulaires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2335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000">
              <a:lnSpc>
                <a:spcPct val="144700"/>
              </a:lnSpc>
              <a:spcBef>
                <a:spcPts val="1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 sert à récupérer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données que l’utilisateur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entrer et les envoyer 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traitement (en PHP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exemple)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login,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contact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Facebook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492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formulaires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sont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partout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autour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nous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6500" y="5651500"/>
            <a:ext cx="2324100" cy="15875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1123" y="3771900"/>
            <a:ext cx="9800590" cy="2911475"/>
            <a:chOff x="271123" y="3771900"/>
            <a:chExt cx="9800590" cy="29114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123" y="4432300"/>
              <a:ext cx="2948502" cy="22504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1100" y="3771900"/>
              <a:ext cx="3810000" cy="26035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4799" y="4216400"/>
              <a:ext cx="3924300" cy="1003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605010" cy="369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principale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</a:t>
            </a:r>
            <a:endParaRPr sz="2400">
              <a:latin typeface="Arial MT"/>
              <a:cs typeface="Arial MT"/>
            </a:endParaRPr>
          </a:p>
          <a:p>
            <a:pPr marL="478155" indent="-466090">
              <a:lnSpc>
                <a:spcPct val="100000"/>
              </a:lnSpc>
              <a:spcBef>
                <a:spcPts val="18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Deux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méthodes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marR="29209" lvl="1" indent="-317500">
              <a:lnSpc>
                <a:spcPct val="143900"/>
              </a:lnSpc>
              <a:spcBef>
                <a:spcPts val="760"/>
              </a:spcBef>
              <a:buClr>
                <a:srgbClr val="585858"/>
              </a:buClr>
              <a:buFont typeface="Arial MT"/>
              <a:buChar char="–"/>
              <a:tabLst>
                <a:tab pos="915669" algn="l"/>
                <a:tab pos="916305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method="get" 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limitée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255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caractères,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informations passées dans la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barre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d’adresse</a:t>
            </a:r>
            <a:endParaRPr sz="2200">
              <a:latin typeface="Arial MT"/>
              <a:cs typeface="Arial MT"/>
            </a:endParaRPr>
          </a:p>
          <a:p>
            <a:pPr marL="837565" marR="182245" lvl="1" indent="-317500">
              <a:lnSpc>
                <a:spcPct val="1478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method="post" 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envoie les données dans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corps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requête sans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passer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barre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d’adresse,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c’est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méthode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la plus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utilisée</a:t>
            </a:r>
            <a:endParaRPr sz="22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76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Action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l’adresse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programme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traiter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données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0600" y="355600"/>
            <a:ext cx="3054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&lt;form&gt;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1524000" y="6464300"/>
            <a:ext cx="68275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&lt;form</a:t>
            </a:r>
            <a:r>
              <a:rPr sz="2600" spc="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 MT"/>
                <a:cs typeface="Arial MT"/>
              </a:rPr>
              <a:t>method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="</a:t>
            </a:r>
            <a:r>
              <a:rPr sz="2600" spc="-5" dirty="0">
                <a:solidFill>
                  <a:srgbClr val="418DD3"/>
                </a:solidFill>
                <a:latin typeface="Arial MT"/>
                <a:cs typeface="Arial MT"/>
              </a:rPr>
              <a:t>post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"</a:t>
            </a:r>
            <a:r>
              <a:rPr sz="2600" spc="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 MT"/>
                <a:cs typeface="Arial MT"/>
              </a:rPr>
              <a:t>action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="</a:t>
            </a:r>
            <a:r>
              <a:rPr sz="2600" spc="-5" dirty="0">
                <a:solidFill>
                  <a:srgbClr val="418DD3"/>
                </a:solidFill>
                <a:latin typeface="Arial MT"/>
                <a:cs typeface="Arial MT"/>
              </a:rPr>
              <a:t>traitement.php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145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8400" y="203200"/>
            <a:ext cx="5193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Exemple</a:t>
            </a:r>
            <a:r>
              <a:rPr sz="2400" spc="-20" dirty="0"/>
              <a:t> </a:t>
            </a:r>
            <a:r>
              <a:rPr sz="2400" dirty="0"/>
              <a:t>de</a:t>
            </a:r>
            <a:r>
              <a:rPr sz="2400" spc="-15" dirty="0"/>
              <a:t> </a:t>
            </a:r>
            <a:r>
              <a:rPr sz="2400" dirty="0"/>
              <a:t>la</a:t>
            </a:r>
            <a:r>
              <a:rPr sz="2400" spc="-15" dirty="0"/>
              <a:t> </a:t>
            </a:r>
            <a:r>
              <a:rPr sz="2400" dirty="0"/>
              <a:t>balise</a:t>
            </a:r>
            <a:r>
              <a:rPr sz="2400" spc="-15" dirty="0"/>
              <a:t> </a:t>
            </a:r>
            <a:r>
              <a:rPr sz="2400" dirty="0"/>
              <a:t>form</a:t>
            </a:r>
            <a:r>
              <a:rPr sz="2400" spc="-15" dirty="0"/>
              <a:t> </a:t>
            </a:r>
            <a:r>
              <a:rPr sz="2400" spc="-5" dirty="0"/>
              <a:t>en</a:t>
            </a:r>
            <a:r>
              <a:rPr sz="2400" spc="-20" dirty="0"/>
              <a:t> </a:t>
            </a:r>
            <a:r>
              <a:rPr sz="2400" spc="-5" dirty="0"/>
              <a:t>action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231900" y="5143500"/>
            <a:ext cx="770000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défaut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elle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vide,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c’est comme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n’importe quel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élément,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rien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n’est 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affiché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7500" y="901700"/>
            <a:ext cx="68326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203200"/>
            <a:ext cx="5207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</a:t>
            </a:r>
            <a:r>
              <a:rPr sz="2400" spc="-20" dirty="0"/>
              <a:t> </a:t>
            </a:r>
            <a:r>
              <a:rPr sz="2400" dirty="0"/>
              <a:t>zone</a:t>
            </a:r>
            <a:r>
              <a:rPr sz="2400" spc="-20" dirty="0"/>
              <a:t> </a:t>
            </a:r>
            <a:r>
              <a:rPr sz="2400" dirty="0"/>
              <a:t>de</a:t>
            </a:r>
            <a:r>
              <a:rPr sz="2400" spc="-15" dirty="0"/>
              <a:t> </a:t>
            </a:r>
            <a:r>
              <a:rPr sz="2400" dirty="0"/>
              <a:t>texte</a:t>
            </a:r>
            <a:r>
              <a:rPr sz="2400" spc="-20" dirty="0"/>
              <a:t> </a:t>
            </a:r>
            <a:r>
              <a:rPr sz="2400" spc="-5" dirty="0"/>
              <a:t>monoligne</a:t>
            </a:r>
            <a:r>
              <a:rPr sz="2400" spc="-25" dirty="0"/>
              <a:t> </a:t>
            </a:r>
            <a:r>
              <a:rPr sz="2400" dirty="0"/>
              <a:t>&lt;input&gt;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964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95" y="3860800"/>
            <a:ext cx="876554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auto-fermante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génère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4100"/>
              </a:lnSpc>
              <a:spcBef>
                <a:spcPts val="65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lui donner un nom avec l’attribut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« name 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que l’on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puisse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récupérer sa valeur (éviter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espaces dans le name).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nom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n’est 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visible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561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171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117600"/>
            <a:ext cx="6337300" cy="6985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6649" y="2804160"/>
            <a:ext cx="2494929" cy="3855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00" y="6807200"/>
            <a:ext cx="922528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Souvent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l’aide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client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5" dirty="0">
                <a:solidFill>
                  <a:srgbClr val="585858"/>
                </a:solidFill>
                <a:latin typeface="Arial MT"/>
                <a:cs typeface="Arial MT"/>
              </a:rPr>
              <a:t>FTP.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585858"/>
                </a:solidFill>
                <a:latin typeface="Arial MT"/>
                <a:cs typeface="Arial MT"/>
              </a:rPr>
              <a:t>Votre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hébergeur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fournira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les logins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mot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de passe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endParaRPr sz="1700">
              <a:latin typeface="Arial MT"/>
              <a:cs typeface="Arial MT"/>
            </a:endParaRPr>
          </a:p>
          <a:p>
            <a:pPr marL="379095" algn="ctr">
              <a:lnSpc>
                <a:spcPts val="2020"/>
              </a:lnSpc>
            </a:pPr>
            <a:r>
              <a:rPr sz="1700" spc="-20" dirty="0">
                <a:solidFill>
                  <a:srgbClr val="585858"/>
                </a:solidFill>
                <a:latin typeface="Arial MT"/>
                <a:cs typeface="Arial MT"/>
              </a:rPr>
              <a:t>accéder.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355600"/>
            <a:ext cx="6313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585858"/>
                </a:solidFill>
              </a:rPr>
              <a:t>Transférer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fichier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sur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serveur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343" y="1768106"/>
            <a:ext cx="9204260" cy="44805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57700" y="203200"/>
            <a:ext cx="116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</a:t>
            </a:r>
            <a:r>
              <a:rPr sz="2400" spc="-85" dirty="0"/>
              <a:t> </a:t>
            </a:r>
            <a:r>
              <a:rPr sz="2400" spc="-5" dirty="0"/>
              <a:t>label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257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998061"/>
            <a:ext cx="8360409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 rôle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de décrire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être humain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(puisque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name est invisible)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3873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283200"/>
            <a:ext cx="4167504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Ajouter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for="nom"</a:t>
            </a:r>
            <a:r>
              <a:rPr sz="2400" b="1" spc="-2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label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Ajouter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id="nom"</a:t>
            </a:r>
            <a:r>
              <a:rPr sz="2400" b="1" spc="-2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5984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6244" y="2994303"/>
            <a:ext cx="2116231" cy="2548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965200"/>
            <a:ext cx="52070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40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Associer</a:t>
            </a:r>
            <a:r>
              <a:rPr sz="2400" spc="-25" dirty="0"/>
              <a:t> </a:t>
            </a:r>
            <a:r>
              <a:rPr sz="2400" dirty="0"/>
              <a:t>le</a:t>
            </a:r>
            <a:r>
              <a:rPr sz="2400" spc="-20" dirty="0"/>
              <a:t> </a:t>
            </a:r>
            <a:r>
              <a:rPr sz="2400" dirty="0"/>
              <a:t>label</a:t>
            </a:r>
            <a:r>
              <a:rPr sz="2400" spc="-20" dirty="0"/>
              <a:t> </a:t>
            </a:r>
            <a:r>
              <a:rPr sz="2400" spc="-5" dirty="0"/>
              <a:t>au</a:t>
            </a:r>
            <a:r>
              <a:rPr sz="2400" spc="-25" dirty="0"/>
              <a:t> </a:t>
            </a:r>
            <a:r>
              <a:rPr sz="2400" dirty="0"/>
              <a:t>champ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701" y="3908958"/>
            <a:ext cx="8875395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l’utilisateur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cliquer 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label 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sélectionner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 (le for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l’id doivent être identiques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 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différents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 name)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5649" y="3049677"/>
            <a:ext cx="2270162" cy="23195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3900" y="1003300"/>
            <a:ext cx="5638800" cy="9779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0" y="203200"/>
            <a:ext cx="270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L'attribut</a:t>
            </a:r>
            <a:r>
              <a:rPr sz="2400" spc="-30" dirty="0"/>
              <a:t> </a:t>
            </a:r>
            <a:r>
              <a:rPr sz="2400" dirty="0"/>
              <a:t>«</a:t>
            </a:r>
            <a:r>
              <a:rPr sz="2400" spc="-35" dirty="0"/>
              <a:t> </a:t>
            </a:r>
            <a:r>
              <a:rPr sz="2400" spc="-5" dirty="0"/>
              <a:t>value</a:t>
            </a:r>
            <a:r>
              <a:rPr sz="2400" spc="-35" dirty="0"/>
              <a:t> </a:t>
            </a:r>
            <a:r>
              <a:rPr sz="2400" dirty="0"/>
              <a:t>»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964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860800"/>
            <a:ext cx="876744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value="</a:t>
            </a:r>
            <a:r>
              <a:rPr sz="2400" b="1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Vide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inexistant)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n'a pas de données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récupérées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donnée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561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685800"/>
            <a:ext cx="6553200" cy="14859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20718" y="2819618"/>
            <a:ext cx="2976044" cy="251153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8200" y="355600"/>
            <a:ext cx="3377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L'attribut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value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295400"/>
            <a:ext cx="5410200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97645" cy="323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label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(avec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for="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")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id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(qui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for)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name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entrer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dans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donnée</a:t>
            </a:r>
            <a:endParaRPr sz="2200">
              <a:latin typeface="Arial MT"/>
              <a:cs typeface="Arial MT"/>
            </a:endParaRPr>
          </a:p>
          <a:p>
            <a:pPr marL="393700" marR="5080" indent="-381000">
              <a:lnSpc>
                <a:spcPct val="142300"/>
              </a:lnSpc>
              <a:spcBef>
                <a:spcPts val="5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Facultatif 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attribut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value (qui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vide)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récupérer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dans la base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donnée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" y="190500"/>
            <a:ext cx="9253220" cy="8305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4127500" marR="5080" indent="-4114800">
              <a:lnSpc>
                <a:spcPts val="3100"/>
              </a:lnSpc>
              <a:spcBef>
                <a:spcPts val="320"/>
              </a:spcBef>
            </a:pPr>
            <a:r>
              <a:rPr sz="2700" dirty="0">
                <a:solidFill>
                  <a:srgbClr val="585858"/>
                </a:solidFill>
              </a:rPr>
              <a:t>En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résumé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pour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n'importe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quel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champ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il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faut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toujours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au </a:t>
            </a:r>
            <a:r>
              <a:rPr sz="2700" spc="-73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moins</a:t>
            </a:r>
            <a:endParaRPr sz="27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18821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1610360"/>
            <a:ext cx="8350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maxlength="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nombre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caractères maximum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acceptés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7000" y="609600"/>
            <a:ext cx="4744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r>
              <a:rPr sz="3000" b="1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supplémentaires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153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800" y="203200"/>
            <a:ext cx="6160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15" dirty="0"/>
              <a:t> </a:t>
            </a:r>
            <a:r>
              <a:rPr sz="2400" dirty="0"/>
              <a:t>placeholder</a:t>
            </a:r>
            <a:r>
              <a:rPr sz="2400" spc="-10" dirty="0"/>
              <a:t> </a:t>
            </a:r>
            <a:r>
              <a:rPr sz="2400" dirty="0"/>
              <a:t>(ne</a:t>
            </a:r>
            <a:r>
              <a:rPr sz="2400" spc="-10" dirty="0"/>
              <a:t> </a:t>
            </a:r>
            <a:r>
              <a:rPr sz="2400" spc="-5" dirty="0"/>
              <a:t>sont</a:t>
            </a:r>
            <a:r>
              <a:rPr sz="2400" spc="-20" dirty="0"/>
              <a:t> </a:t>
            </a:r>
            <a:r>
              <a:rPr sz="2400" dirty="0"/>
              <a:t>pas</a:t>
            </a:r>
            <a:r>
              <a:rPr sz="2400" spc="-10" dirty="0"/>
              <a:t> </a:t>
            </a:r>
            <a:r>
              <a:rPr sz="2400" dirty="0"/>
              <a:t>des</a:t>
            </a:r>
            <a:r>
              <a:rPr sz="2400" spc="-10" dirty="0"/>
              <a:t> </a:t>
            </a:r>
            <a:r>
              <a:rPr sz="2400" dirty="0"/>
              <a:t>labels</a:t>
            </a:r>
            <a:r>
              <a:rPr sz="2400" spc="-15" dirty="0"/>
              <a:t> </a:t>
            </a:r>
            <a:r>
              <a:rPr sz="2400" dirty="0"/>
              <a:t>!</a:t>
            </a:r>
            <a:r>
              <a:rPr sz="2400" spc="-10" dirty="0"/>
              <a:t> </a:t>
            </a:r>
            <a:r>
              <a:rPr sz="2400" dirty="0"/>
              <a:t>)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55670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0900" y="5364416"/>
            <a:ext cx="8887460" cy="78803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1700" b="1" dirty="0">
                <a:solidFill>
                  <a:srgbClr val="E46C0A"/>
                </a:solidFill>
                <a:latin typeface="Arial"/>
                <a:cs typeface="Arial"/>
              </a:rPr>
              <a:t>placeholder="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attribut HTML5,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donne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indication de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que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devrait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contenir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champ.</a:t>
            </a:r>
            <a:endParaRPr sz="1700">
              <a:latin typeface="Arial MT"/>
              <a:cs typeface="Arial MT"/>
            </a:endParaRPr>
          </a:p>
          <a:p>
            <a:pPr marL="4445" algn="ctr">
              <a:lnSpc>
                <a:spcPct val="100000"/>
              </a:lnSpc>
              <a:spcBef>
                <a:spcPts val="96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Attention,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17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remplace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4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7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label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00" y="63798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" y="6299200"/>
            <a:ext cx="92951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supportés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partout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(IE10+)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=&gt;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4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utiliser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label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visuel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pour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l'utilisateur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polyfill)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3044" y="3880464"/>
            <a:ext cx="3145879" cy="68825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900" y="1079500"/>
            <a:ext cx="94996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6500" y="203200"/>
            <a:ext cx="5123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Zone</a:t>
            </a:r>
            <a:r>
              <a:rPr sz="2400" spc="-25" dirty="0"/>
              <a:t> </a:t>
            </a:r>
            <a:r>
              <a:rPr sz="2400" dirty="0"/>
              <a:t>de</a:t>
            </a:r>
            <a:r>
              <a:rPr sz="2400" spc="-25" dirty="0"/>
              <a:t> </a:t>
            </a:r>
            <a:r>
              <a:rPr sz="2400" dirty="0"/>
              <a:t>texte</a:t>
            </a:r>
            <a:r>
              <a:rPr sz="2400" spc="-20" dirty="0"/>
              <a:t> </a:t>
            </a:r>
            <a:r>
              <a:rPr sz="2400" spc="-5" dirty="0"/>
              <a:t>multiligne</a:t>
            </a:r>
            <a:r>
              <a:rPr sz="2400" spc="-25" dirty="0"/>
              <a:t> </a:t>
            </a:r>
            <a:r>
              <a:rPr sz="2400" dirty="0"/>
              <a:t>&lt;textarea&gt;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4940401"/>
            <a:ext cx="530225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qu’il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ouvrir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fermer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automatique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000" y="2951806"/>
            <a:ext cx="5228166" cy="733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600" y="1117600"/>
            <a:ext cx="8293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573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value=</a:t>
            </a:r>
            <a:r>
              <a:rPr sz="2400" b="1" spc="-10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"</a:t>
            </a:r>
            <a:r>
              <a:rPr sz="2400" b="1" spc="-10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",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deux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ouvrante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fermante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355600"/>
            <a:ext cx="52336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pour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textarea</a:t>
            </a:r>
            <a:endParaRPr sz="30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0" dirty="0"/>
              <a:t> </a:t>
            </a:r>
            <a:r>
              <a:rPr sz="2400" spc="-5" dirty="0"/>
              <a:t>cases</a:t>
            </a:r>
            <a:r>
              <a:rPr sz="2400" spc="-20" dirty="0"/>
              <a:t> </a:t>
            </a:r>
            <a:r>
              <a:rPr sz="2400" dirty="0"/>
              <a:t>à</a:t>
            </a:r>
            <a:r>
              <a:rPr sz="2400" spc="-25" dirty="0"/>
              <a:t> </a:t>
            </a:r>
            <a:r>
              <a:rPr sz="2400" spc="-5" dirty="0"/>
              <a:t>cocher</a:t>
            </a:r>
            <a:r>
              <a:rPr sz="2400" spc="-20" dirty="0"/>
              <a:t> </a:t>
            </a:r>
            <a:r>
              <a:rPr sz="2400" dirty="0"/>
              <a:t>&lt;input</a:t>
            </a:r>
            <a:r>
              <a:rPr sz="2400" spc="-20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701" y="4152798"/>
            <a:ext cx="653986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option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Plusieurs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cases,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cochées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label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4647" y="2673187"/>
            <a:ext cx="2815166" cy="109165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01900" y="1041400"/>
            <a:ext cx="50673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952750" cy="215900"/>
            </a:xfrm>
            <a:custGeom>
              <a:avLst/>
              <a:gdLst/>
              <a:ahLst/>
              <a:cxnLst/>
              <a:rect l="l" t="t" r="r" b="b"/>
              <a:pathLst>
                <a:path w="2952750" h="215900">
                  <a:moveTo>
                    <a:pt x="0" y="215900"/>
                  </a:moveTo>
                  <a:lnTo>
                    <a:pt x="0" y="0"/>
                  </a:lnTo>
                  <a:lnTo>
                    <a:pt x="2952750" y="0"/>
                  </a:lnTo>
                  <a:lnTo>
                    <a:pt x="2952750" y="215900"/>
                  </a:lnTo>
                  <a:lnTo>
                    <a:pt x="0" y="215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15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0" dirty="0"/>
              <a:t> </a:t>
            </a:r>
            <a:r>
              <a:rPr sz="2400" spc="-5" dirty="0"/>
              <a:t>cases</a:t>
            </a:r>
            <a:r>
              <a:rPr sz="2400" spc="-20" dirty="0"/>
              <a:t> </a:t>
            </a:r>
            <a:r>
              <a:rPr sz="2400" dirty="0"/>
              <a:t>à</a:t>
            </a:r>
            <a:r>
              <a:rPr sz="2400" spc="-25" dirty="0"/>
              <a:t> </a:t>
            </a:r>
            <a:r>
              <a:rPr sz="2400" spc="-5" dirty="0"/>
              <a:t>cocher</a:t>
            </a:r>
            <a:r>
              <a:rPr sz="2400" spc="-20" dirty="0"/>
              <a:t> </a:t>
            </a:r>
            <a:r>
              <a:rPr sz="2400" dirty="0"/>
              <a:t>&lt;input</a:t>
            </a:r>
            <a:r>
              <a:rPr sz="2400" spc="-20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77800" y="59353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300" y="5854700"/>
            <a:ext cx="9359265" cy="108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cases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cocher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peuvent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avoir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name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distincts,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identique</a:t>
            </a:r>
            <a:endParaRPr sz="1700">
              <a:latin typeface="Arial MT"/>
              <a:cs typeface="Arial MT"/>
            </a:endParaRPr>
          </a:p>
          <a:p>
            <a:pPr marL="12700" marR="5080" algn="ctr">
              <a:lnSpc>
                <a:spcPct val="142200"/>
              </a:lnSpc>
              <a:spcBef>
                <a:spcPts val="5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cache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cochée,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renvoie «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lors du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traitement,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ou peuple le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tableau PHP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sa valeur </a:t>
            </a:r>
            <a:r>
              <a:rPr sz="1700" spc="-45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(value)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7800" y="63671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492" y="4239846"/>
            <a:ext cx="2665790" cy="10433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825500"/>
            <a:ext cx="74549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203200"/>
            <a:ext cx="6591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0" dirty="0"/>
              <a:t> </a:t>
            </a:r>
            <a:r>
              <a:rPr sz="2400" spc="-5" dirty="0"/>
              <a:t>cases</a:t>
            </a:r>
            <a:r>
              <a:rPr sz="2400" spc="-20" dirty="0"/>
              <a:t> </a:t>
            </a:r>
            <a:r>
              <a:rPr sz="2400" dirty="0"/>
              <a:t>à</a:t>
            </a:r>
            <a:r>
              <a:rPr sz="2400" spc="-25" dirty="0"/>
              <a:t> </a:t>
            </a:r>
            <a:r>
              <a:rPr sz="2400" spc="-5" dirty="0"/>
              <a:t>cocher</a:t>
            </a:r>
            <a:r>
              <a:rPr sz="2400" spc="-20" dirty="0"/>
              <a:t> </a:t>
            </a:r>
            <a:r>
              <a:rPr sz="2400" dirty="0"/>
              <a:t>&lt;input</a:t>
            </a:r>
            <a:r>
              <a:rPr sz="2400" spc="-20" dirty="0"/>
              <a:t> </a:t>
            </a:r>
            <a:r>
              <a:rPr sz="2400" dirty="0"/>
              <a:t>type="checkbox"&gt;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1397000" y="6731000"/>
            <a:ext cx="74726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pré-cocher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checkbox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avec 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checked="checked"</a:t>
            </a:r>
            <a:r>
              <a:rPr sz="1700" b="1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just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checked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9891" y="4239846"/>
            <a:ext cx="2665790" cy="10433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825500"/>
            <a:ext cx="74549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300" y="203200"/>
            <a:ext cx="577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5" dirty="0"/>
              <a:t> </a:t>
            </a:r>
            <a:r>
              <a:rPr sz="2400" dirty="0"/>
              <a:t>boutons</a:t>
            </a:r>
            <a:r>
              <a:rPr sz="2400" spc="-25" dirty="0"/>
              <a:t> </a:t>
            </a:r>
            <a:r>
              <a:rPr sz="2400" spc="-5" dirty="0"/>
              <a:t>radio</a:t>
            </a:r>
            <a:r>
              <a:rPr sz="2400" spc="-25" dirty="0"/>
              <a:t> </a:t>
            </a:r>
            <a:r>
              <a:rPr sz="2400" dirty="0"/>
              <a:t>&lt;input</a:t>
            </a:r>
            <a:r>
              <a:rPr sz="2400" spc="-25" dirty="0"/>
              <a:t> </a:t>
            </a:r>
            <a:r>
              <a:rPr sz="2400" dirty="0"/>
              <a:t>type="radio"&gt;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886098"/>
            <a:ext cx="6741159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option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seul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choix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parmi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5506" y="3058337"/>
            <a:ext cx="6484492" cy="2170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35200" y="1193800"/>
            <a:ext cx="56134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46300" y="203200"/>
            <a:ext cx="577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5" dirty="0"/>
              <a:t> </a:t>
            </a:r>
            <a:r>
              <a:rPr sz="2400" dirty="0"/>
              <a:t>boutons</a:t>
            </a:r>
            <a:r>
              <a:rPr sz="2400" spc="-25" dirty="0"/>
              <a:t> </a:t>
            </a:r>
            <a:r>
              <a:rPr sz="2400" spc="-5" dirty="0"/>
              <a:t>radio</a:t>
            </a:r>
            <a:r>
              <a:rPr sz="2400" spc="-25" dirty="0"/>
              <a:t> </a:t>
            </a:r>
            <a:r>
              <a:rPr sz="2400" dirty="0"/>
              <a:t>&lt;input</a:t>
            </a:r>
            <a:r>
              <a:rPr sz="2400" spc="-25" dirty="0"/>
              <a:t> </a:t>
            </a:r>
            <a:r>
              <a:rPr sz="2400" dirty="0"/>
              <a:t>type="radio"&gt;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136900"/>
            <a:ext cx="88588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value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importante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c’est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elle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renvoyée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value="femme"</a:t>
            </a:r>
            <a:r>
              <a:rPr sz="2400" b="1" spc="-1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renvoie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femme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300" y="901700"/>
            <a:ext cx="797560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161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3100" y="203200"/>
            <a:ext cx="366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Groupe</a:t>
            </a:r>
            <a:r>
              <a:rPr sz="2400" spc="-35" dirty="0"/>
              <a:t> </a:t>
            </a:r>
            <a:r>
              <a:rPr sz="2400" dirty="0"/>
              <a:t>de</a:t>
            </a:r>
            <a:r>
              <a:rPr sz="2400" spc="-30" dirty="0"/>
              <a:t> </a:t>
            </a:r>
            <a:r>
              <a:rPr sz="2400" dirty="0"/>
              <a:t>boutons</a:t>
            </a:r>
            <a:r>
              <a:rPr sz="2400" spc="-30" dirty="0"/>
              <a:t> </a:t>
            </a:r>
            <a:r>
              <a:rPr sz="2400" spc="-5" dirty="0"/>
              <a:t>radio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5821045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" y="5618416"/>
            <a:ext cx="9015095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0" marR="5080" indent="-3467735">
              <a:lnSpc>
                <a:spcPct val="1471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que le navigateur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comprenne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que des éléments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forment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 groupe, il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faut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leur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donner le </a:t>
            </a:r>
            <a:r>
              <a:rPr sz="1700" b="1" spc="-45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même</a:t>
            </a:r>
            <a:r>
              <a:rPr sz="17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attribut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name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00" y="6621144"/>
            <a:ext cx="84455" cy="142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600" y="6540500"/>
            <a:ext cx="60807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pré-cocher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bouton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radio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b="1" spc="-5" dirty="0">
                <a:solidFill>
                  <a:srgbClr val="E46C0A"/>
                </a:solidFill>
                <a:latin typeface="Arial"/>
                <a:cs typeface="Arial"/>
              </a:rPr>
              <a:t>checked="checked"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041400"/>
            <a:ext cx="7797800" cy="20955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506" y="4620437"/>
            <a:ext cx="6484492" cy="217081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8600" y="203200"/>
            <a:ext cx="453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35" dirty="0"/>
              <a:t> </a:t>
            </a:r>
            <a:r>
              <a:rPr sz="2400" dirty="0"/>
              <a:t>listes</a:t>
            </a:r>
            <a:r>
              <a:rPr sz="2400" spc="-30" dirty="0"/>
              <a:t> </a:t>
            </a:r>
            <a:r>
              <a:rPr sz="2400" dirty="0"/>
              <a:t>déroulantes</a:t>
            </a:r>
            <a:r>
              <a:rPr sz="2400" spc="-30" dirty="0"/>
              <a:t> </a:t>
            </a:r>
            <a:r>
              <a:rPr sz="2400" dirty="0"/>
              <a:t>&lt;select&gt;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951" y="5194631"/>
            <a:ext cx="2953595" cy="7421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600" y="1028700"/>
            <a:ext cx="75946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700" y="3100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5200" y="2837103"/>
            <a:ext cx="824357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liste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trouve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entre les éléments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&lt;select id="nomdeliste"&gt; &lt;/ </a:t>
            </a:r>
            <a:r>
              <a:rPr sz="2200" b="1" spc="-6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select&gt;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700" y="4154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5200" y="3891203"/>
            <a:ext cx="812355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&lt;label for="nomdeliste"&gt;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donner le nom de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liste et est liée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&lt;select&gt;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700" y="5195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5200" y="4958156"/>
            <a:ext cx="7363459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crée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objet de la liste avec la balise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&lt;option&gt;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Nom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 </a:t>
            </a:r>
            <a:r>
              <a:rPr sz="2200" b="1" spc="-60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option&gt;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700" y="6249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5200" y="6146800"/>
            <a:ext cx="78416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L’attribut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value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donner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 l'option 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liste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09800" y="609600"/>
            <a:ext cx="5661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déroulantes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&lt;select&gt;</a:t>
            </a:r>
            <a:endParaRPr sz="3000"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9422" y="1533525"/>
            <a:ext cx="2663189" cy="1331118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3000" y="203200"/>
            <a:ext cx="525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</a:t>
            </a:r>
            <a:r>
              <a:rPr sz="2400" spc="-35" dirty="0"/>
              <a:t> </a:t>
            </a:r>
            <a:r>
              <a:rPr sz="2400" dirty="0"/>
              <a:t>d’envoi</a:t>
            </a:r>
            <a:r>
              <a:rPr sz="2400" spc="-30" dirty="0"/>
              <a:t> </a:t>
            </a:r>
            <a:r>
              <a:rPr sz="2400" dirty="0"/>
              <a:t>input</a:t>
            </a:r>
            <a:r>
              <a:rPr sz="2400" spc="-30" dirty="0"/>
              <a:t> </a:t>
            </a:r>
            <a:r>
              <a:rPr sz="2400" dirty="0"/>
              <a:t>type="submit"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825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721100"/>
            <a:ext cx="912622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envoyer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type="submit"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L’attribut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value=" 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obligatoire et permet de donner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titre 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bouton</a:t>
            </a:r>
            <a:endParaRPr sz="2400">
              <a:latin typeface="Arial MT"/>
              <a:cs typeface="Arial MT"/>
            </a:endParaRPr>
          </a:p>
          <a:p>
            <a:pPr marL="12700" marR="9144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envoyé 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traitement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l’on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défini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action="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"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552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4899" y="2924980"/>
            <a:ext cx="982799" cy="32754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7300" y="1193800"/>
            <a:ext cx="48895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9471" y="7265339"/>
            <a:ext cx="3639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165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07467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dirty="0"/>
              <a:t>Petit</a:t>
            </a:r>
            <a:r>
              <a:rPr sz="3000" spc="-50" dirty="0"/>
              <a:t> </a:t>
            </a:r>
            <a:r>
              <a:rPr sz="3000" spc="-5" dirty="0"/>
              <a:t>résumé</a:t>
            </a:r>
            <a:r>
              <a:rPr sz="3000" spc="-50" dirty="0"/>
              <a:t> </a:t>
            </a:r>
            <a:r>
              <a:rPr sz="3000" dirty="0"/>
              <a:t>des </a:t>
            </a:r>
            <a:r>
              <a:rPr sz="3000" spc="-819" dirty="0"/>
              <a:t> </a:t>
            </a:r>
            <a:r>
              <a:rPr sz="3000" dirty="0"/>
              <a:t>champs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54000" y="1778000"/>
            <a:ext cx="2243455" cy="385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input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type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=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text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ts val="5600"/>
              </a:lnSpc>
              <a:spcBef>
                <a:spcPts val="56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input</a:t>
            </a:r>
            <a:r>
              <a:rPr sz="1800" spc="-4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type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=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checkbox </a:t>
            </a:r>
            <a:r>
              <a:rPr sz="1800" spc="-48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type = radio </a:t>
            </a:r>
            <a:r>
              <a:rPr sz="18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input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type= submit </a:t>
            </a:r>
            <a:r>
              <a:rPr sz="18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select +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option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textarea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0277" y="2870867"/>
            <a:ext cx="724257" cy="1431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2362" y="2870270"/>
            <a:ext cx="879642" cy="14164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1932" y="3705469"/>
            <a:ext cx="2174529" cy="14816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46123" y="4425950"/>
            <a:ext cx="743131" cy="2400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2900" y="5273287"/>
            <a:ext cx="1286630" cy="2177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57483" y="2114754"/>
            <a:ext cx="2847340" cy="24089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92063" y="5829904"/>
            <a:ext cx="4115202" cy="448128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1100" y="203200"/>
            <a:ext cx="5166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</a:t>
            </a:r>
            <a:r>
              <a:rPr sz="2400" spc="-30" dirty="0"/>
              <a:t> </a:t>
            </a:r>
            <a:r>
              <a:rPr sz="2400" dirty="0"/>
              <a:t>de</a:t>
            </a:r>
            <a:r>
              <a:rPr sz="2400" spc="-20" dirty="0"/>
              <a:t> </a:t>
            </a:r>
            <a:r>
              <a:rPr sz="2400" spc="-5" dirty="0"/>
              <a:t>reset,</a:t>
            </a:r>
            <a:r>
              <a:rPr sz="2400" spc="-25" dirty="0"/>
              <a:t> </a:t>
            </a:r>
            <a:r>
              <a:rPr sz="2400" dirty="0"/>
              <a:t>input</a:t>
            </a:r>
            <a:r>
              <a:rPr sz="2400" spc="-20" dirty="0"/>
              <a:t> </a:t>
            </a:r>
            <a:r>
              <a:rPr sz="2400" dirty="0"/>
              <a:t>type="reset"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498" y="3908958"/>
            <a:ext cx="8996680" cy="16891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remettre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zéro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données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input</a:t>
            </a:r>
            <a:r>
              <a:rPr sz="2400" b="1" spc="-50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type="reset"</a:t>
            </a:r>
            <a:endParaRPr sz="2400">
              <a:latin typeface="Arial"/>
              <a:cs typeface="Arial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Merci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abuser.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1333500"/>
            <a:ext cx="6210300" cy="495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6200" y="3228922"/>
            <a:ext cx="3091199" cy="3997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430385" cy="289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FTP</a:t>
            </a:r>
            <a:r>
              <a:rPr sz="2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File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Transfer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Protocol,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protocole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communication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destiné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l'échange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réseau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TCP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 </a:t>
            </a:r>
            <a:r>
              <a:rPr sz="2400" spc="-105" dirty="0">
                <a:solidFill>
                  <a:srgbClr val="585858"/>
                </a:solidFill>
                <a:latin typeface="Arial MT"/>
                <a:cs typeface="Arial MT"/>
              </a:rPr>
              <a:t>IP.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web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sorte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d'explorateur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distance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Ex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3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Filezilla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60800" y="355600"/>
            <a:ext cx="2396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client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FTP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500" y="5041900"/>
            <a:ext cx="4826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203200"/>
            <a:ext cx="4606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Bouton</a:t>
            </a:r>
            <a:r>
              <a:rPr sz="2400" spc="-50" dirty="0"/>
              <a:t> </a:t>
            </a:r>
            <a:r>
              <a:rPr sz="2400" dirty="0"/>
              <a:t>&lt;button</a:t>
            </a:r>
            <a:r>
              <a:rPr sz="2400" spc="-45" dirty="0"/>
              <a:t> </a:t>
            </a:r>
            <a:r>
              <a:rPr sz="2400" dirty="0"/>
              <a:t>type="button"&gt;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3747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657600"/>
            <a:ext cx="871728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Syntaxe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différente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input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ts val="4400"/>
              </a:lnSpc>
              <a:spcBef>
                <a:spcPts val="14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d'ajouter des images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l'intérieur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(balise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non auto-fermante)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Trois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types 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306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865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53530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2200" y="5308600"/>
            <a:ext cx="5525135" cy="1026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button</a:t>
            </a:r>
            <a:r>
              <a:rPr sz="18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18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bouton</a:t>
            </a:r>
            <a:r>
              <a:rPr sz="18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cliquable</a:t>
            </a:r>
            <a:r>
              <a:rPr sz="18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(utilisable</a:t>
            </a:r>
            <a:r>
              <a:rPr sz="18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8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JavaScript)</a:t>
            </a:r>
            <a:endParaRPr sz="1800">
              <a:latin typeface="Arial"/>
              <a:cs typeface="Arial"/>
            </a:endParaRPr>
          </a:p>
          <a:p>
            <a:pPr marL="12700" marR="2727325">
              <a:lnSpc>
                <a:spcPct val="160700"/>
              </a:lnSpc>
              <a:spcBef>
                <a:spcPts val="320"/>
              </a:spcBef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reset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remettre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zéro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formulaire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submit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 envoyer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formulaire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5784850"/>
            <a:ext cx="99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700" y="6127750"/>
            <a:ext cx="996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05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100" y="749300"/>
            <a:ext cx="5168900" cy="13589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2787650"/>
            <a:ext cx="2387600" cy="23495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355600"/>
            <a:ext cx="57511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Bouton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&lt;button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type="button"&gt;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2628900"/>
            <a:ext cx="8102600" cy="2895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90800" y="5956300"/>
            <a:ext cx="431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http://getbootstrap.com/javascript/#modals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2300" y="203200"/>
            <a:ext cx="6302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Désactiver</a:t>
            </a:r>
            <a:r>
              <a:rPr sz="2400" spc="-30" dirty="0"/>
              <a:t> </a:t>
            </a:r>
            <a:r>
              <a:rPr sz="2400" dirty="0"/>
              <a:t>un</a:t>
            </a:r>
            <a:r>
              <a:rPr sz="2400" spc="-20" dirty="0"/>
              <a:t> </a:t>
            </a:r>
            <a:r>
              <a:rPr sz="2400" spc="-5" dirty="0"/>
              <a:t>champ</a:t>
            </a:r>
            <a:r>
              <a:rPr sz="2400" spc="-25" dirty="0"/>
              <a:t> </a:t>
            </a:r>
            <a:r>
              <a:rPr sz="2400" dirty="0"/>
              <a:t>:</a:t>
            </a:r>
            <a:r>
              <a:rPr sz="2400" spc="-20" dirty="0"/>
              <a:t> </a:t>
            </a:r>
            <a:r>
              <a:rPr sz="2400" dirty="0"/>
              <a:t>disabled="disabled"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255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043654"/>
            <a:ext cx="821626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L’attribut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disabled="disabled"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peut-être utilisé pour désactiver un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champ.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208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996154"/>
            <a:ext cx="917130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7470">
              <a:lnSpc>
                <a:spcPct val="1326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Exemple 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désactiver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champ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d’envoi jusqu’à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données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soient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remplies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6160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6057900"/>
            <a:ext cx="64858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aussi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juste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37B09"/>
                </a:solidFill>
                <a:latin typeface="Arial MT"/>
                <a:cs typeface="Arial MT"/>
              </a:rPr>
              <a:t>disabled</a:t>
            </a:r>
            <a:r>
              <a:rPr sz="2200" spc="-10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1200" y="3263900"/>
            <a:ext cx="1236465" cy="4445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1193800"/>
            <a:ext cx="6146800" cy="50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3200" y="203200"/>
            <a:ext cx="4598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AF9F9"/>
                </a:solidFill>
                <a:latin typeface="Arial"/>
                <a:cs typeface="Arial"/>
              </a:rPr>
              <a:t>Désactiver</a:t>
            </a:r>
            <a:r>
              <a:rPr sz="2400" b="1" spc="-3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un</a:t>
            </a:r>
            <a:r>
              <a:rPr sz="2400" b="1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AF9F9"/>
                </a:solidFill>
                <a:latin typeface="Arial"/>
                <a:cs typeface="Arial"/>
              </a:rPr>
              <a:t>champ</a:t>
            </a:r>
            <a:r>
              <a:rPr sz="2400" b="1" spc="-2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:</a:t>
            </a:r>
            <a:r>
              <a:rPr sz="2400" b="1" spc="-2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AF9F9"/>
                </a:solidFill>
                <a:latin typeface="Arial"/>
                <a:cs typeface="Arial"/>
              </a:rPr>
              <a:t>disabled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41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36900"/>
            <a:ext cx="7174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aussi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juste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disabled</a:t>
            </a:r>
            <a:r>
              <a:rPr sz="2400" b="1" spc="-10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500" y="1193800"/>
            <a:ext cx="56388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0700" y="533400"/>
            <a:ext cx="9050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Les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FAF9F9"/>
                </a:solidFill>
                <a:latin typeface="Arial"/>
                <a:cs typeface="Arial"/>
              </a:rPr>
              <a:t>champs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de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FAF9F9"/>
                </a:solidFill>
                <a:latin typeface="Arial"/>
                <a:cs typeface="Arial"/>
              </a:rPr>
              <a:t>mot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de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passe</a:t>
            </a:r>
            <a:r>
              <a:rPr sz="2700" b="1" spc="-10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&lt;input</a:t>
            </a:r>
            <a:r>
              <a:rPr sz="2700" b="1" spc="-1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FAF9F9"/>
                </a:solidFill>
                <a:latin typeface="Arial"/>
                <a:cs typeface="Arial"/>
              </a:rPr>
              <a:t>type="password"&gt;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396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292600"/>
            <a:ext cx="8606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type="password"</a:t>
            </a:r>
            <a:r>
              <a:rPr sz="2400" b="1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F81BD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4F81B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33333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33333"/>
                </a:solidFill>
                <a:latin typeface="Arial MT"/>
                <a:cs typeface="Arial MT"/>
              </a:rPr>
              <a:t>masquer</a:t>
            </a:r>
            <a:r>
              <a:rPr sz="2400" spc="-10" dirty="0">
                <a:solidFill>
                  <a:srgbClr val="33333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</a:t>
            </a:r>
            <a:r>
              <a:rPr sz="2400" spc="-5" dirty="0">
                <a:latin typeface="Arial MT"/>
                <a:cs typeface="Arial MT"/>
              </a:rPr>
              <a:t> de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passe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9002" y="2849372"/>
            <a:ext cx="4989786" cy="2905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1625600"/>
            <a:ext cx="71374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4000" y="203200"/>
            <a:ext cx="4488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Uploader</a:t>
            </a:r>
            <a:r>
              <a:rPr sz="2400" spc="-25" dirty="0"/>
              <a:t> </a:t>
            </a:r>
            <a:r>
              <a:rPr sz="2400" dirty="0"/>
              <a:t>un</a:t>
            </a:r>
            <a:r>
              <a:rPr sz="2400" spc="-15" dirty="0"/>
              <a:t> </a:t>
            </a:r>
            <a:r>
              <a:rPr sz="2400" dirty="0"/>
              <a:t>fichier</a:t>
            </a:r>
            <a:r>
              <a:rPr sz="2400" spc="-15" dirty="0"/>
              <a:t> </a:t>
            </a:r>
            <a:r>
              <a:rPr sz="2400" dirty="0"/>
              <a:t>:</a:t>
            </a:r>
            <a:r>
              <a:rPr sz="2400" spc="-15" dirty="0"/>
              <a:t> </a:t>
            </a:r>
            <a:r>
              <a:rPr sz="2400" dirty="0"/>
              <a:t>type</a:t>
            </a:r>
            <a:r>
              <a:rPr sz="2400" spc="-15" dirty="0"/>
              <a:t> </a:t>
            </a:r>
            <a:r>
              <a:rPr sz="2400" dirty="0"/>
              <a:t>=</a:t>
            </a:r>
            <a:r>
              <a:rPr sz="2400" spc="-15" dirty="0"/>
              <a:t> </a:t>
            </a:r>
            <a:r>
              <a:rPr sz="2400" dirty="0"/>
              <a:t>file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180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909059"/>
            <a:ext cx="78016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télécharger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 </a:t>
            </a:r>
            <a:r>
              <a:rPr sz="2400" b="1" spc="-65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type="file"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311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039359"/>
            <a:ext cx="914019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envoie un 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fichier,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permettre 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formulaire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d’envoyer des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données avec l’attribut </a:t>
            </a:r>
            <a:r>
              <a:rPr sz="2400" spc="-5" dirty="0">
                <a:solidFill>
                  <a:srgbClr val="F37B09"/>
                </a:solidFill>
                <a:latin typeface="Arial MT"/>
                <a:cs typeface="Arial MT"/>
              </a:rPr>
              <a:t>enctype="multipart/form-data"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form.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1795" y="3099368"/>
            <a:ext cx="3569828" cy="3104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9100" y="1257300"/>
            <a:ext cx="46990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2268220"/>
          </a:xfrm>
          <a:custGeom>
            <a:avLst/>
            <a:gdLst/>
            <a:ahLst/>
            <a:cxnLst/>
            <a:rect l="l" t="t" r="r" b="b"/>
            <a:pathLst>
              <a:path w="10071100" h="2268220">
                <a:moveTo>
                  <a:pt x="0" y="0"/>
                </a:moveTo>
                <a:lnTo>
                  <a:pt x="10071100" y="0"/>
                </a:lnTo>
                <a:lnTo>
                  <a:pt x="10071100" y="2267673"/>
                </a:lnTo>
                <a:lnTo>
                  <a:pt x="0" y="22676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4300" y="203200"/>
            <a:ext cx="475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Cacher</a:t>
            </a:r>
            <a:r>
              <a:rPr sz="2400" spc="-35" dirty="0"/>
              <a:t> </a:t>
            </a:r>
            <a:r>
              <a:rPr sz="2400" dirty="0"/>
              <a:t>un</a:t>
            </a:r>
            <a:r>
              <a:rPr sz="2400" spc="-30" dirty="0"/>
              <a:t> </a:t>
            </a:r>
            <a:r>
              <a:rPr sz="2400" spc="-5" dirty="0"/>
              <a:t>champ</a:t>
            </a:r>
            <a:r>
              <a:rPr sz="2400" spc="-30" dirty="0"/>
              <a:t> </a:t>
            </a:r>
            <a:r>
              <a:rPr sz="2400" dirty="0"/>
              <a:t>type="hidden"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42900" y="4536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432300"/>
            <a:ext cx="879856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cacher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input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type="hidden"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d’envoyer des données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l’utilisateur ne doive 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remplir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ou ne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voie.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5146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5701" y="3053381"/>
            <a:ext cx="2620991" cy="8265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901700"/>
            <a:ext cx="74803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842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579880"/>
            <a:ext cx="1376680" cy="410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9935">
              <a:lnSpc>
                <a:spcPct val="1515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body  div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endParaRPr sz="2200">
              <a:latin typeface="Arial MT"/>
              <a:cs typeface="Arial MT"/>
            </a:endParaRPr>
          </a:p>
          <a:p>
            <a:pPr marL="12700" marR="563880">
              <a:lnSpc>
                <a:spcPct val="151500"/>
              </a:lnSpc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h1-</a:t>
            </a:r>
            <a:r>
              <a:rPr sz="22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h6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ul</a:t>
            </a:r>
            <a:endParaRPr sz="2200">
              <a:latin typeface="Arial MT"/>
              <a:cs typeface="Arial MT"/>
            </a:endParaRPr>
          </a:p>
          <a:p>
            <a:pPr marL="12700" marR="1138555">
              <a:lnSpc>
                <a:spcPct val="151500"/>
              </a:lnSpc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ol 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li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blockquote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363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2871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379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3887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" y="4395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400" y="4903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3400" y="54114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95400" y="355600"/>
            <a:ext cx="75228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exhaustive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quelques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balises</a:t>
            </a:r>
            <a:endParaRPr sz="3000"/>
          </a:p>
        </p:txBody>
      </p:sp>
      <p:sp>
        <p:nvSpPr>
          <p:cNvPr id="12" name="object 12"/>
          <p:cNvSpPr txBox="1"/>
          <p:nvPr/>
        </p:nvSpPr>
        <p:spPr>
          <a:xfrm>
            <a:off x="5854700" y="1868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2200" y="1765300"/>
            <a:ext cx="802005" cy="201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form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62900"/>
              </a:lnSpc>
              <a:spcBef>
                <a:spcPts val="100"/>
              </a:spcBef>
            </a:pP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table </a:t>
            </a:r>
            <a:r>
              <a:rPr sz="2200" spc="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iframe 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etc.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4700" y="2414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4700" y="2973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54700" y="3519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5901" y="6451701"/>
            <a:ext cx="3503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Memento</a:t>
            </a:r>
            <a:r>
              <a:rPr sz="22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des</a:t>
            </a:r>
            <a:r>
              <a:rPr sz="22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balises</a:t>
            </a:r>
            <a:r>
              <a:rPr sz="2200" u="heavy" spc="-3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HTML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175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425" algn="ctr">
              <a:lnSpc>
                <a:spcPts val="5140"/>
              </a:lnSpc>
              <a:spcBef>
                <a:spcPts val="100"/>
              </a:spcBef>
            </a:pPr>
            <a:r>
              <a:rPr spc="-5" dirty="0"/>
              <a:t>CSS</a:t>
            </a:r>
            <a:r>
              <a:rPr spc="-30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Introduction</a:t>
            </a:r>
            <a:r>
              <a:rPr spc="-20" dirty="0"/>
              <a:t> </a:t>
            </a:r>
            <a:r>
              <a:rPr spc="-5" dirty="0"/>
              <a:t>et</a:t>
            </a:r>
            <a:r>
              <a:rPr spc="-30" dirty="0"/>
              <a:t> </a:t>
            </a:r>
            <a:r>
              <a:rPr dirty="0"/>
              <a:t>notions</a:t>
            </a:r>
          </a:p>
          <a:p>
            <a:pPr marL="244475" algn="ctr">
              <a:lnSpc>
                <a:spcPts val="5140"/>
              </a:lnSpc>
            </a:pPr>
            <a:r>
              <a:rPr dirty="0"/>
              <a:t>de</a:t>
            </a:r>
            <a:r>
              <a:rPr spc="-50" dirty="0"/>
              <a:t> </a:t>
            </a:r>
            <a:r>
              <a:rPr spc="-5" dirty="0"/>
              <a:t>base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21800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cascade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Permettent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générer la présentation d’une page HTML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séparer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structure (HTML)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présentation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(CSS)</a:t>
            </a:r>
            <a:endParaRPr sz="2400">
              <a:latin typeface="Arial MT"/>
              <a:cs typeface="Arial MT"/>
            </a:endParaRPr>
          </a:p>
          <a:p>
            <a:pPr marL="393700" marR="55245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Ensemble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règles stylistiques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un, ou plusieurs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gain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HTML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Facilite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graphique,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favorise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l’accessibilité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différents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médias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possible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(print,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screen,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mobile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36800" y="355600"/>
            <a:ext cx="5445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Cascading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Sheets</a:t>
            </a:r>
            <a:endParaRPr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1700" y="2489200"/>
            <a:ext cx="5822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</a:t>
            </a:r>
            <a:r>
              <a:rPr spc="-35" dirty="0"/>
              <a:t> </a:t>
            </a:r>
            <a:r>
              <a:rPr spc="-5" dirty="0"/>
              <a:t>HTML</a:t>
            </a:r>
            <a:r>
              <a:rPr spc="-114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dirty="0"/>
              <a:t>généralités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4200" y="355600"/>
            <a:ext cx="1338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bref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3963670" cy="19945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635">
              <a:lnSpc>
                <a:spcPct val="146500"/>
              </a:lnSpc>
              <a:spcBef>
                <a:spcPts val="13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Couleur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image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fond,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police,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menu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gauche ou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droite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c’est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contrôler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ça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99100" y="1943100"/>
            <a:ext cx="33401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335135" cy="3353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1996</a:t>
            </a:r>
            <a:endParaRPr sz="2400" dirty="0">
              <a:latin typeface="Arial MT"/>
              <a:cs typeface="Arial MT"/>
            </a:endParaRPr>
          </a:p>
          <a:p>
            <a:pPr marL="393700" marR="9906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Avant,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utilisait des balises de présentation directement dans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4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CSS1,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CSS2,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CSS2.1</a:t>
            </a:r>
            <a:endParaRPr sz="2400" dirty="0">
              <a:latin typeface="Arial MT"/>
              <a:cs typeface="Arial MT"/>
            </a:endParaRP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CSS3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 err="1" smtClean="0">
                <a:solidFill>
                  <a:srgbClr val="585858"/>
                </a:solidFill>
                <a:latin typeface="Arial MT"/>
                <a:cs typeface="Arial MT"/>
              </a:rPr>
              <a:t>utilisable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fr-FR" sz="2400" dirty="0" smtClean="0">
                <a:solidFill>
                  <a:srgbClr val="585858"/>
                </a:solidFill>
                <a:latin typeface="Arial MT"/>
                <a:cs typeface="Arial MT"/>
              </a:rPr>
              <a:t>aujourd’hui</a:t>
            </a: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lang="fr-FR" sz="2400" dirty="0" smtClean="0">
                <a:solidFill>
                  <a:srgbClr val="585858"/>
                </a:solidFill>
                <a:latin typeface="Arial MT"/>
                <a:cs typeface="Arial MT"/>
              </a:rPr>
              <a:t>SASS (SCSS) : arrive de plus en plus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8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peu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d’histoire</a:t>
            </a:r>
            <a:endParaRPr sz="300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180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898779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C’est le navigateur 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interpréter le CSS, des différences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rendu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donc possibles.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pixel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perfect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n’existe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11300" y="355600"/>
            <a:ext cx="7096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rendus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entre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navigateurs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2097" y="3659327"/>
            <a:ext cx="4516212" cy="197998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3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5781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Certains navigateurs 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connaissent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(encore) toutes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Tester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rendu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graphique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5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Différents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degrés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compréhension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749300" y="4000500"/>
            <a:ext cx="3215640" cy="914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Caniuse</a:t>
            </a:r>
            <a:r>
              <a:rPr sz="20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donne des listes de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compatibilité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certaines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3759200"/>
            <a:ext cx="42164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9471" y="7190356"/>
            <a:ext cx="3639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184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9750" y="355600"/>
            <a:ext cx="899160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Console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debug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clic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droit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+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 err="1" smtClean="0">
                <a:solidFill>
                  <a:srgbClr val="585858"/>
                </a:solidFill>
              </a:rPr>
              <a:t>inspecter</a:t>
            </a:r>
            <a:r>
              <a:rPr lang="fr-FR" sz="3000" dirty="0" smtClean="0">
                <a:solidFill>
                  <a:srgbClr val="585858"/>
                </a:solidFill>
              </a:rPr>
              <a:t> (ou F12)</a:t>
            </a:r>
            <a:endParaRPr sz="3000"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1117600"/>
            <a:ext cx="10071100" cy="6438900"/>
            <a:chOff x="0" y="1117600"/>
            <a:chExt cx="10071100" cy="6438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17600"/>
              <a:ext cx="10071100" cy="353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54500"/>
              <a:ext cx="10071100" cy="330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84300"/>
            <a:ext cx="8706485" cy="16637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000" spc="-2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Firefox</a:t>
            </a:r>
            <a:r>
              <a:rPr sz="2000" spc="-3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2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Chrome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images,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JavaScript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9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Redimensions,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outils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mesure,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formulaires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cookies</a:t>
            </a:r>
            <a:endParaRPr sz="20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800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Validation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locale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000" spc="-8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05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Web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Developer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0" y="4013200"/>
            <a:ext cx="89027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23540" marR="5080" indent="-1701800">
              <a:lnSpc>
                <a:spcPts val="5000"/>
              </a:lnSpc>
              <a:spcBef>
                <a:spcPts val="475"/>
              </a:spcBef>
            </a:pPr>
            <a:r>
              <a:rPr spc="-5" dirty="0"/>
              <a:t>Appliquer</a:t>
            </a:r>
            <a:r>
              <a:rPr spc="-35" dirty="0"/>
              <a:t> </a:t>
            </a:r>
            <a:r>
              <a:rPr dirty="0"/>
              <a:t>un</a:t>
            </a:r>
            <a:r>
              <a:rPr spc="-30" dirty="0"/>
              <a:t> </a:t>
            </a:r>
            <a:r>
              <a:rPr spc="-5" dirty="0"/>
              <a:t>style,</a:t>
            </a:r>
            <a:r>
              <a:rPr spc="-35" dirty="0"/>
              <a:t> </a:t>
            </a:r>
            <a:r>
              <a:rPr dirty="0"/>
              <a:t>oui </a:t>
            </a:r>
            <a:r>
              <a:rPr spc="-1210" dirty="0"/>
              <a:t> </a:t>
            </a:r>
            <a:r>
              <a:rPr spc="-5" dirty="0"/>
              <a:t>mais</a:t>
            </a:r>
            <a:r>
              <a:rPr spc="-10" dirty="0"/>
              <a:t> </a:t>
            </a:r>
            <a:r>
              <a:rPr dirty="0"/>
              <a:t>où</a:t>
            </a:r>
            <a:r>
              <a:rPr spc="-10" dirty="0"/>
              <a:t> </a:t>
            </a:r>
            <a:r>
              <a:rPr dirty="0"/>
              <a:t>?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386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282700"/>
            <a:ext cx="39058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84D1"/>
                </a:solidFill>
                <a:latin typeface="Arial MT"/>
                <a:cs typeface="Arial MT"/>
              </a:rPr>
              <a:t>style</a:t>
            </a:r>
            <a:r>
              <a:rPr sz="2400" spc="-25" dirty="0">
                <a:solidFill>
                  <a:srgbClr val="0084D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84D1"/>
                </a:solidFill>
                <a:latin typeface="Arial MT"/>
                <a:cs typeface="Arial MT"/>
              </a:rPr>
              <a:t>=</a:t>
            </a:r>
            <a:r>
              <a:rPr sz="2400" spc="-25" dirty="0">
                <a:solidFill>
                  <a:srgbClr val="0084D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84D1"/>
                </a:solidFill>
                <a:latin typeface="Arial MT"/>
                <a:cs typeface="Arial MT"/>
              </a:rPr>
              <a:t>…;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roses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&lt;h1</a:t>
            </a:r>
            <a:r>
              <a:rPr sz="2400" b="1" spc="-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color:pink;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996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400" y="3647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3375659"/>
            <a:ext cx="5193030" cy="214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violette</a:t>
            </a:r>
            <a:endParaRPr sz="2400">
              <a:latin typeface="Arial MT"/>
              <a:cs typeface="Arial MT"/>
            </a:endParaRPr>
          </a:p>
          <a:p>
            <a:pPr marL="12700" marR="1691005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&lt;h2</a:t>
            </a:r>
            <a:r>
              <a:rPr sz="2400" b="1" spc="-9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background- </a:t>
            </a:r>
            <a:r>
              <a:rPr sz="2400" b="1" spc="-65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color:purple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6700" y="355600"/>
            <a:ext cx="7056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“en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ligne”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9200" y="1409700"/>
            <a:ext cx="3542581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18083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je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coup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Long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fastidieux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 c’est comme ça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JavaScript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inject du CSS donc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vous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risquez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voir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l’inspecteur d’élément.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3800" y="355600"/>
            <a:ext cx="5191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Problèmes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maintenabilité</a:t>
            </a:r>
            <a:endParaRPr sz="3000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25880"/>
            <a:ext cx="7976870" cy="104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5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place une balise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&lt;style&gt;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 la balise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&lt;head&gt;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document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H2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blanc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096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722" y="3060776"/>
            <a:ext cx="2841625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&lt;style</a:t>
            </a:r>
            <a:r>
              <a:rPr sz="2200" spc="-8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type="text/css"&gt;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h2{</a:t>
            </a:r>
            <a:endParaRPr sz="2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760"/>
              </a:spcBef>
            </a:pP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color:</a:t>
            </a:r>
            <a:r>
              <a:rPr sz="2200" b="1" spc="-5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#fff;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&lt;/style&gt;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interne»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l’entête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2386" y="3201370"/>
            <a:ext cx="3394841" cy="3002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859395" cy="3332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Hypertext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Markup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Language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(HTML)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Langage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structurer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Différentes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versions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depuis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1989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Aujourd’hui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925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XHTML</a:t>
            </a:r>
            <a:r>
              <a:rPr sz="2200" spc="-1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(2000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2006)</a:t>
            </a:r>
            <a:endParaRPr sz="22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76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HTML5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299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10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définition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9350" y="2940050"/>
            <a:ext cx="4800600" cy="4191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71791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Avantage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444500" marR="5080" indent="-317500">
              <a:lnSpc>
                <a:spcPct val="147800"/>
              </a:lnSpc>
              <a:spcBef>
                <a:spcPts val="555"/>
              </a:spcBef>
              <a:tabLst>
                <a:tab pos="4438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d’appliquer 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règle sur tous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 d’un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document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41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36900"/>
            <a:ext cx="192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Inconvénient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733800"/>
            <a:ext cx="8463915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s’applique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qu’à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document,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entier</a:t>
            </a:r>
            <a:endParaRPr sz="2200">
              <a:latin typeface="Arial MT"/>
              <a:cs typeface="Arial MT"/>
            </a:endParaRPr>
          </a:p>
          <a:p>
            <a:pPr marL="329565" marR="5080" indent="-317500">
              <a:lnSpc>
                <a:spcPct val="143900"/>
              </a:lnSpc>
              <a:spcBef>
                <a:spcPts val="6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donc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modifier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CSS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chaque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page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(ex : si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10 pages,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modifier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les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styles sur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les 10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fichiers)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200" y="5327650"/>
            <a:ext cx="9906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•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123103"/>
            <a:ext cx="855853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MAIS certains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plugins de CMS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(WordPress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 exemple)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mal conçus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l’utilisent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encore.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verrez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aussi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newsletters.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7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interne»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l’entête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7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Nous utiliserons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mêmes conventions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chemin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pour 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pages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8352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Création d’un nouveau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appelé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styles.css » (notez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l’extension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.css</a:t>
            </a:r>
            <a:r>
              <a:rPr sz="2400" b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ici)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861949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400" spc="-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&lt;link&gt;dans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&lt;head&gt;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9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La/les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feuille(s)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externe(s)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2095500" y="5346700"/>
            <a:ext cx="60375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&lt;link</a:t>
            </a:r>
            <a:r>
              <a:rPr sz="2600" spc="-4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37B09"/>
                </a:solidFill>
                <a:latin typeface="Arial MT"/>
                <a:cs typeface="Arial MT"/>
              </a:rPr>
              <a:t>rel="stylesheet"</a:t>
            </a:r>
            <a:r>
              <a:rPr sz="2600" spc="-40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00B050"/>
                </a:solidFill>
                <a:latin typeface="Arial MT"/>
                <a:cs typeface="Arial MT"/>
              </a:rPr>
              <a:t>href="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styles.css</a:t>
            </a:r>
            <a:r>
              <a:rPr sz="2600" spc="-5" dirty="0">
                <a:solidFill>
                  <a:srgbClr val="00B050"/>
                </a:solidFill>
                <a:latin typeface="Arial MT"/>
                <a:cs typeface="Arial MT"/>
              </a:rPr>
              <a:t>"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/&gt;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feuille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863600" y="1715218"/>
            <a:ext cx="8422005" cy="4502150"/>
            <a:chOff x="863600" y="1715218"/>
            <a:chExt cx="8422005" cy="4502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294" y="1715218"/>
              <a:ext cx="3737011" cy="45020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0" y="4178300"/>
              <a:ext cx="2730500" cy="1308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600" y="2108200"/>
              <a:ext cx="4356100" cy="1104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2161" y="3181350"/>
              <a:ext cx="455295" cy="1170305"/>
            </a:xfrm>
            <a:custGeom>
              <a:avLst/>
              <a:gdLst/>
              <a:ahLst/>
              <a:cxnLst/>
              <a:rect l="l" t="t" r="r" b="b"/>
              <a:pathLst>
                <a:path w="455295" h="1170304">
                  <a:moveTo>
                    <a:pt x="454926" y="0"/>
                  </a:moveTo>
                  <a:lnTo>
                    <a:pt x="6913" y="1152030"/>
                  </a:lnTo>
                  <a:lnTo>
                    <a:pt x="0" y="1169808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4568" y="4333308"/>
              <a:ext cx="112395" cy="133985"/>
            </a:xfrm>
            <a:custGeom>
              <a:avLst/>
              <a:gdLst/>
              <a:ahLst/>
              <a:cxnLst/>
              <a:rect l="l" t="t" r="r" b="b"/>
              <a:pathLst>
                <a:path w="112394" h="133985">
                  <a:moveTo>
                    <a:pt x="0" y="0"/>
                  </a:moveTo>
                  <a:lnTo>
                    <a:pt x="12458" y="133921"/>
                  </a:lnTo>
                  <a:lnTo>
                    <a:pt x="112115" y="43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5412" y="4230531"/>
              <a:ext cx="1885950" cy="808355"/>
            </a:xfrm>
            <a:custGeom>
              <a:avLst/>
              <a:gdLst/>
              <a:ahLst/>
              <a:cxnLst/>
              <a:rect l="l" t="t" r="r" b="b"/>
              <a:pathLst>
                <a:path w="1885950" h="808354">
                  <a:moveTo>
                    <a:pt x="0" y="808193"/>
                  </a:moveTo>
                  <a:lnTo>
                    <a:pt x="1868251" y="7514"/>
                  </a:lnTo>
                  <a:lnTo>
                    <a:pt x="1885784" y="0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1399" y="4173577"/>
              <a:ext cx="134620" cy="111125"/>
            </a:xfrm>
            <a:custGeom>
              <a:avLst/>
              <a:gdLst/>
              <a:ahLst/>
              <a:cxnLst/>
              <a:rect l="l" t="t" r="r" b="b"/>
              <a:pathLst>
                <a:path w="134620" h="111125">
                  <a:moveTo>
                    <a:pt x="0" y="0"/>
                  </a:moveTo>
                  <a:lnTo>
                    <a:pt x="47383" y="110566"/>
                  </a:lnTo>
                  <a:lnTo>
                    <a:pt x="134264" y="7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95500" y="5791200"/>
            <a:ext cx="1126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styles.css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46300" y="1524000"/>
            <a:ext cx="1183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index.html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0500" y="355600"/>
            <a:ext cx="4662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feuille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style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3647"/>
            <a:ext cx="4042410" cy="406844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395"/>
              </a:spcBef>
              <a:buChar char="•"/>
              <a:tabLst>
                <a:tab pos="393065" algn="l"/>
                <a:tab pos="393700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Avantages</a:t>
            </a:r>
            <a:r>
              <a:rPr sz="20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838200" marR="113030" lvl="1" indent="-318135">
              <a:lnSpc>
                <a:spcPct val="132300"/>
              </a:lnSpc>
              <a:spcBef>
                <a:spcPts val="44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Séparation totale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structure </a:t>
            </a:r>
            <a:r>
              <a:rPr sz="1700" spc="-45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et de la présentation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1700" spc="-45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d’avoir des présentations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alternatives</a:t>
            </a:r>
            <a:endParaRPr sz="1700">
              <a:latin typeface="Arial MT"/>
              <a:cs typeface="Arial MT"/>
            </a:endParaRPr>
          </a:p>
          <a:p>
            <a:pPr marL="838200" marR="220345" lvl="1" indent="-318135">
              <a:lnSpc>
                <a:spcPct val="130700"/>
              </a:lnSpc>
              <a:spcBef>
                <a:spcPts val="434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Possibilité</a:t>
            </a:r>
            <a:r>
              <a:rPr sz="17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d’appliquer</a:t>
            </a:r>
            <a:r>
              <a:rPr sz="17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7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1700" spc="-4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feuille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style sur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plusieurs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pages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(donc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site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en entier)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sans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devoir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dupliquer</a:t>
            </a:r>
            <a:endParaRPr sz="1700">
              <a:latin typeface="Arial MT"/>
              <a:cs typeface="Arial MT"/>
            </a:endParaRPr>
          </a:p>
          <a:p>
            <a:pPr marL="838200" marR="5080" lvl="1" indent="-318135">
              <a:lnSpc>
                <a:spcPct val="132300"/>
              </a:lnSpc>
              <a:spcBef>
                <a:spcPts val="400"/>
              </a:spcBef>
              <a:buChar char="–"/>
              <a:tabLst>
                <a:tab pos="838200" algn="l"/>
                <a:tab pos="838835" algn="l"/>
              </a:tabLst>
            </a:pP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Cohérence de la présentation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1700" spc="-45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r>
              <a:rPr sz="17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futures.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0948" y="2536592"/>
            <a:ext cx="3227112" cy="2885687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8900" y="355600"/>
            <a:ext cx="2311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Récapitulatif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617903"/>
            <a:ext cx="2385060" cy="1016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7800"/>
              </a:lnSpc>
              <a:spcBef>
                <a:spcPts val="9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index.html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222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7900" y="2684856"/>
            <a:ext cx="299085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styles.css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présentation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2139" y="1378838"/>
            <a:ext cx="4935608" cy="5002022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71800" y="2489200"/>
            <a:ext cx="4217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</a:t>
            </a:r>
            <a:r>
              <a:rPr spc="-45" dirty="0"/>
              <a:t> </a:t>
            </a:r>
            <a:r>
              <a:rPr spc="-5" dirty="0"/>
              <a:t>syntaxe</a:t>
            </a:r>
            <a:r>
              <a:rPr spc="-50" dirty="0"/>
              <a:t> </a:t>
            </a:r>
            <a:r>
              <a:rPr spc="-5" dirty="0"/>
              <a:t>CSS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197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1485900"/>
            <a:ext cx="9232900" cy="2507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syntaxe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composée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3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469900" marR="30480" indent="-317500">
              <a:lnSpc>
                <a:spcPct val="147800"/>
              </a:lnSpc>
              <a:spcBef>
                <a:spcPts val="555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b="1" spc="-5" dirty="0">
                <a:solidFill>
                  <a:srgbClr val="0084D1"/>
                </a:solidFill>
                <a:latin typeface="Arial"/>
                <a:cs typeface="Arial"/>
              </a:rPr>
              <a:t>sélecteur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l’élément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lequel on applique les propriétés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(balise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id,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  <a:p>
            <a:pPr marL="469900" marR="78105" indent="-317500">
              <a:lnSpc>
                <a:spcPct val="147800"/>
              </a:lnSpc>
              <a:spcBef>
                <a:spcPts val="500"/>
              </a:spcBef>
              <a:buClr>
                <a:srgbClr val="666666"/>
              </a:buClr>
              <a:buSzPct val="75000"/>
              <a:buChar char="–"/>
              <a:tabLst>
                <a:tab pos="469265" algn="l"/>
                <a:tab pos="4699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propriété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l’effet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l’on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 vouloir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donner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(ex couleur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positionnement,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235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9817" y="4191000"/>
            <a:ext cx="60966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(rouge,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10px,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9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syntaxe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base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3568700" y="5270500"/>
            <a:ext cx="2954655" cy="1682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selecteur</a:t>
            </a:r>
            <a:r>
              <a:rPr sz="2200" b="1" spc="-5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735965" marR="5080">
              <a:lnSpc>
                <a:spcPts val="2600"/>
              </a:lnSpc>
              <a:spcBef>
                <a:spcPts val="100"/>
              </a:spcBef>
            </a:pP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200" b="1" spc="-5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200" b="1" spc="-10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valeur</a:t>
            </a:r>
            <a:endParaRPr sz="2200">
              <a:latin typeface="Arial"/>
              <a:cs typeface="Arial"/>
            </a:endParaRPr>
          </a:p>
          <a:p>
            <a:pPr marL="735965">
              <a:lnSpc>
                <a:spcPts val="250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620"/>
              </a:lnSpc>
            </a:pPr>
            <a:r>
              <a:rPr sz="2200" b="1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198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9002395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appelle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déclaration</a:t>
            </a:r>
            <a:r>
              <a:rPr sz="2400" spc="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l’ensemble</a:t>
            </a:r>
            <a:r>
              <a:rPr sz="2400" spc="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propriété</a:t>
            </a:r>
            <a:r>
              <a:rPr sz="2400" b="1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+ </a:t>
            </a:r>
            <a:r>
              <a:rPr sz="2400"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 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en avoir plusieurs pour 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 et elles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séparées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symbole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point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virgule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9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déclaration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199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044305" cy="28194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/*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*/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développeur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prendre des notes, laisser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messages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autres 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savoir 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quoi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 lignes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33700" y="355600"/>
            <a:ext cx="4259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commentaires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200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640839" marR="5080" indent="-596900">
              <a:lnSpc>
                <a:spcPts val="5000"/>
              </a:lnSpc>
              <a:spcBef>
                <a:spcPts val="475"/>
              </a:spcBef>
            </a:pPr>
            <a:r>
              <a:rPr dirty="0"/>
              <a:t>Généalogie</a:t>
            </a:r>
            <a:r>
              <a:rPr spc="-50" dirty="0"/>
              <a:t> </a:t>
            </a:r>
            <a:r>
              <a:rPr spc="-5" dirty="0"/>
              <a:t>et</a:t>
            </a:r>
            <a:r>
              <a:rPr spc="-50" dirty="0"/>
              <a:t> </a:t>
            </a:r>
            <a:r>
              <a:rPr dirty="0"/>
              <a:t>différents </a:t>
            </a:r>
            <a:r>
              <a:rPr spc="-1210" dirty="0"/>
              <a:t> </a:t>
            </a:r>
            <a:r>
              <a:rPr spc="-5" dirty="0"/>
              <a:t>types</a:t>
            </a:r>
            <a:r>
              <a:rPr spc="-20" dirty="0"/>
              <a:t> </a:t>
            </a:r>
            <a:r>
              <a:rPr dirty="0"/>
              <a:t>de</a:t>
            </a:r>
            <a:r>
              <a:rPr spc="-15" dirty="0"/>
              <a:t> </a:t>
            </a:r>
            <a:r>
              <a:rPr spc="-5" dirty="0"/>
              <a:t>sélecteurs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48725" cy="3625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W3C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: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World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Wide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Web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Consortium</a:t>
            </a:r>
            <a:r>
              <a:rPr sz="2400" spc="-1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(1994)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TBLee,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fondateur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W3C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inventeur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200" dirty="0">
              <a:latin typeface="Arial MT"/>
              <a:cs typeface="Arial MT"/>
            </a:endParaRPr>
          </a:p>
          <a:p>
            <a:pPr marL="837565" marR="5080" lvl="1" indent="-317500">
              <a:lnSpc>
                <a:spcPct val="147800"/>
              </a:lnSpc>
              <a:spcBef>
                <a:spcPts val="495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Chargé de promouvoir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compatibilité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technologies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 les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navigateurs</a:t>
            </a:r>
            <a:endParaRPr sz="2200" dirty="0">
              <a:latin typeface="Arial MT"/>
              <a:cs typeface="Arial MT"/>
            </a:endParaRPr>
          </a:p>
          <a:p>
            <a:pPr marL="837565" marR="581025" lvl="1" indent="-317500">
              <a:lnSpc>
                <a:spcPct val="1477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378 entreprises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membres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 peuvent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faire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propositions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(Microsoft,</a:t>
            </a:r>
            <a:r>
              <a:rPr sz="2200" spc="-1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Apple,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Mozilla,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Opera,</a:t>
            </a:r>
            <a:r>
              <a:rPr sz="2200" spc="-1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Adobe,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endParaRPr sz="2200" dirty="0">
              <a:latin typeface="Arial MT"/>
              <a:cs typeface="Arial MT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Proposent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validateur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http://validator.w3.org/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19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355600"/>
            <a:ext cx="1423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W3C</a:t>
            </a:r>
            <a:endParaRPr sz="30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201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318260"/>
            <a:ext cx="89738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sélectionner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n’importe quel élément HTML et lui appliquer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448560"/>
            <a:ext cx="83585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propriété appliquée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HTML,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s’applique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présents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66900" y="355600"/>
            <a:ext cx="6384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sélecteur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usuel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d'élément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8" name="object 8"/>
          <p:cNvSpPr txBox="1"/>
          <p:nvPr/>
        </p:nvSpPr>
        <p:spPr>
          <a:xfrm>
            <a:off x="698500" y="4699000"/>
            <a:ext cx="6529070" cy="190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>
              <a:lnSpc>
                <a:spcPts val="3110"/>
              </a:lnSpc>
              <a:spcBef>
                <a:spcPts val="100"/>
              </a:spcBef>
            </a:pPr>
            <a:r>
              <a:rPr sz="26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600" b="1" spc="-5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1878964">
              <a:lnSpc>
                <a:spcPts val="3100"/>
              </a:lnSpc>
            </a:pP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color</a:t>
            </a:r>
            <a:r>
              <a:rPr sz="2600" spc="-3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600" spc="-3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418DD3"/>
                </a:solidFill>
                <a:latin typeface="Arial MT"/>
                <a:cs typeface="Arial MT"/>
              </a:rPr>
              <a:t>blue;</a:t>
            </a:r>
            <a:endParaRPr sz="2600">
              <a:latin typeface="Arial MT"/>
              <a:cs typeface="Arial MT"/>
            </a:endParaRPr>
          </a:p>
          <a:p>
            <a:pPr marL="1155700">
              <a:lnSpc>
                <a:spcPts val="3110"/>
              </a:lnSpc>
            </a:pP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=&gt;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60" dirty="0">
                <a:solidFill>
                  <a:srgbClr val="4C4C4C"/>
                </a:solidFill>
                <a:latin typeface="Arial MT"/>
                <a:cs typeface="Arial MT"/>
              </a:rPr>
              <a:t>Tous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les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paragraphes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auront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une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couleur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texte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bleu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7473" y="5243461"/>
            <a:ext cx="1728976" cy="195006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</a:t>
            </a:r>
            <a:r>
              <a:rPr sz="2400" spc="-50" dirty="0"/>
              <a:t> </a:t>
            </a:r>
            <a:r>
              <a:rPr sz="2400" spc="-5" dirty="0"/>
              <a:t>et</a:t>
            </a:r>
            <a:r>
              <a:rPr sz="2400" spc="-45" dirty="0"/>
              <a:t> </a:t>
            </a:r>
            <a:r>
              <a:rPr sz="2400" dirty="0"/>
              <a:t>généalogie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8339" y="4584700"/>
            <a:ext cx="7549716" cy="2133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965200"/>
            <a:ext cx="74803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Hiérarchie</a:t>
            </a:r>
            <a:r>
              <a:rPr sz="2400" spc="-50" dirty="0"/>
              <a:t> </a:t>
            </a:r>
            <a:r>
              <a:rPr sz="2400" spc="-5" dirty="0"/>
              <a:t>et</a:t>
            </a:r>
            <a:r>
              <a:rPr sz="2400" spc="-45" dirty="0"/>
              <a:t> </a:t>
            </a:r>
            <a:r>
              <a:rPr sz="2400" dirty="0"/>
              <a:t>généalogie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193800"/>
            <a:ext cx="7480300" cy="228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6925" y="4687154"/>
            <a:ext cx="6095814" cy="2296251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2300" y="355600"/>
            <a:ext cx="6335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d’enfant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descendance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617903"/>
            <a:ext cx="4117975" cy="4090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marR="330835" indent="-381635">
              <a:lnSpc>
                <a:spcPct val="147800"/>
              </a:lnSpc>
              <a:spcBef>
                <a:spcPts val="9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h1, p, h2,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 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enfants de </a:t>
            </a:r>
            <a:r>
              <a:rPr sz="2200" spc="-6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endParaRPr sz="2200">
              <a:latin typeface="Arial MT"/>
              <a:cs typeface="Arial MT"/>
            </a:endParaRPr>
          </a:p>
          <a:p>
            <a:pPr marL="393700" marR="5080" indent="-381635">
              <a:lnSpc>
                <a:spcPct val="146500"/>
              </a:lnSpc>
              <a:spcBef>
                <a:spcPts val="535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enfant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 lequel ils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contenus (mais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 de l’autre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endParaRPr sz="2200">
              <a:latin typeface="Arial MT"/>
              <a:cs typeface="Arial MT"/>
            </a:endParaRPr>
          </a:p>
          <a:p>
            <a:pPr marL="393700" marR="6731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em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h1, p, h2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descendants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795" y="1549606"/>
            <a:ext cx="4413537" cy="221578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7302" y="4167080"/>
            <a:ext cx="4105344" cy="1541768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825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Notion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parent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d'ancêtre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7900" y="1778000"/>
            <a:ext cx="35496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</a:t>
            </a:r>
            <a:r>
              <a:rPr sz="22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h2,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endParaRPr sz="2200">
              <a:latin typeface="Arial MT"/>
              <a:cs typeface="Arial MT"/>
            </a:endParaRPr>
          </a:p>
          <a:p>
            <a:pPr marL="12700" marR="50800" indent="77470">
              <a:lnSpc>
                <a:spcPct val="147800"/>
              </a:lnSpc>
              <a:spcBef>
                <a:spcPts val="49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2ème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a,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em.</a:t>
            </a:r>
            <a:endParaRPr sz="2200">
              <a:latin typeface="Arial MT"/>
              <a:cs typeface="Arial MT"/>
            </a:endParaRPr>
          </a:p>
          <a:p>
            <a:pPr marL="12700" marR="97790">
              <a:lnSpc>
                <a:spcPct val="143900"/>
              </a:lnSpc>
              <a:spcBef>
                <a:spcPts val="6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div est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ancêtre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a,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 </a:t>
            </a:r>
            <a:r>
              <a:rPr sz="2200" spc="-60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h2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396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481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904" y="1866693"/>
            <a:ext cx="4425662" cy="22038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8844" y="4447392"/>
            <a:ext cx="4116654" cy="1552703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355600"/>
            <a:ext cx="4219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hiérarchie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501" y="1617903"/>
            <a:ext cx="3976370" cy="30486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29565" marR="5080">
              <a:lnSpc>
                <a:spcPct val="145800"/>
              </a:lnSpc>
              <a:spcBef>
                <a:spcPts val="15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descendant de p, nous allons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pouvoir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écrire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329565">
              <a:lnSpc>
                <a:spcPct val="100000"/>
              </a:lnSpc>
              <a:spcBef>
                <a:spcPts val="1260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200" b="1" spc="-2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a</a:t>
            </a:r>
            <a:r>
              <a:rPr sz="2200" b="1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200" b="1" spc="-2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…</a:t>
            </a:r>
            <a:r>
              <a:rPr sz="2200" b="1" spc="-2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329565" marR="229235" indent="-317500">
              <a:lnSpc>
                <a:spcPct val="147700"/>
              </a:lnSpc>
              <a:spcBef>
                <a:spcPts val="500"/>
              </a:spcBef>
            </a:pP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(notez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l’espace entre le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200" i="1" spc="-5" dirty="0">
                <a:solidFill>
                  <a:srgbClr val="585858"/>
                </a:solidFill>
                <a:latin typeface="Arial"/>
                <a:cs typeface="Arial"/>
              </a:rPr>
              <a:t>et le </a:t>
            </a:r>
            <a:r>
              <a:rPr sz="2200" i="1" spc="-6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i="1" dirty="0">
                <a:solidFill>
                  <a:srgbClr val="585858"/>
                </a:solidFill>
                <a:latin typeface="Arial"/>
                <a:cs typeface="Arial"/>
              </a:rPr>
              <a:t>a)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795" y="1943306"/>
            <a:ext cx="4413537" cy="2215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1844" y="4598880"/>
            <a:ext cx="4116654" cy="1541768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3100" y="355600"/>
            <a:ext cx="3689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Sélecteur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groupe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60400" y="18808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1617903"/>
            <a:ext cx="3851275" cy="35007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13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 sélectionner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plusieurs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 et leur appliquer la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valeur,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 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sépare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virgule.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h1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,</a:t>
            </a:r>
            <a:r>
              <a:rPr sz="2200" b="1" spc="-2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h2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color: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red;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 marL="330200" marR="206375" indent="-317500">
              <a:lnSpc>
                <a:spcPct val="141700"/>
              </a:lnSpc>
              <a:spcBef>
                <a:spcPts val="660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=&gt; </a:t>
            </a:r>
            <a:r>
              <a:rPr sz="2000" spc="-75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donner la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 rouge à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 h2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904" y="1549606"/>
            <a:ext cx="4425662" cy="22157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9644" y="4167080"/>
            <a:ext cx="4116654" cy="1541768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798" y="1318260"/>
            <a:ext cx="913955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35687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class=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un attribut qui peut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mettre 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n’importe quelle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plus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spécifique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certains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éléments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sélecteurs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473200" y="4140200"/>
            <a:ext cx="585216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600" b="1" spc="-5" dirty="0">
                <a:solidFill>
                  <a:srgbClr val="00B050"/>
                </a:solidFill>
                <a:latin typeface="Arial"/>
                <a:cs typeface="Arial"/>
              </a:rPr>
              <a:t>class="important"</a:t>
            </a:r>
            <a:r>
              <a:rPr sz="26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Un paragraphe </a:t>
            </a:r>
            <a:r>
              <a:rPr sz="2600" spc="-7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spécifique</a:t>
            </a:r>
            <a:r>
              <a:rPr sz="26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qui</a:t>
            </a:r>
            <a:r>
              <a:rPr sz="26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est</a:t>
            </a:r>
            <a:r>
              <a:rPr sz="26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mis</a:t>
            </a:r>
            <a:r>
              <a:rPr sz="26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en</a:t>
            </a:r>
            <a:r>
              <a:rPr sz="26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avant</a:t>
            </a: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9400" y="355600"/>
            <a:ext cx="4493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sélecteurs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95600"/>
            <a:ext cx="97155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407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possible d’avoir plusieurs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classes 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élément, on 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sépare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d’un espace.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2905658"/>
            <a:ext cx="89547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important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remarque mis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en avant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</a:t>
            </a:r>
            <a:r>
              <a:rPr sz="2400" b="1" spc="-65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819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467215" cy="320882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3700" marR="5080" indent="-381000">
              <a:lnSpc>
                <a:spcPct val="144400"/>
              </a:lnSpc>
              <a:spcBef>
                <a:spcPts val="14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but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 cours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formation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initiation au HTML et CSS est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fr-FR" sz="2400" dirty="0" smtClean="0">
                <a:solidFill>
                  <a:srgbClr val="585858"/>
                </a:solidFill>
                <a:latin typeface="Arial MT"/>
                <a:cs typeface="Arial MT"/>
              </a:rPr>
              <a:t>vous </a:t>
            </a:r>
            <a:r>
              <a:rPr sz="2400" spc="-5" dirty="0" err="1" smtClean="0">
                <a:solidFill>
                  <a:srgbClr val="585858"/>
                </a:solidFill>
                <a:latin typeface="Arial MT"/>
                <a:cs typeface="Arial MT"/>
              </a:rPr>
              <a:t>permettre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 err="1" smtClean="0">
                <a:solidFill>
                  <a:srgbClr val="585858"/>
                </a:solidFill>
                <a:latin typeface="Arial MT"/>
                <a:cs typeface="Arial MT"/>
              </a:rPr>
              <a:t>d’appréhender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bases du HTML et CSS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afin de pouvoir ensuite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manière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autonome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sites 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web</a:t>
            </a:r>
            <a:r>
              <a:rPr lang="fr-FR"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. N</a:t>
            </a:r>
            <a:r>
              <a:rPr sz="2400" spc="-5" dirty="0" err="1" smtClean="0">
                <a:solidFill>
                  <a:srgbClr val="585858"/>
                </a:solidFill>
                <a:latin typeface="Arial MT"/>
                <a:cs typeface="Arial MT"/>
              </a:rPr>
              <a:t>ous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n’aurons pas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temps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voir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détail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balises et positionnement </a:t>
            </a:r>
            <a:r>
              <a:rPr sz="2400" dirty="0" err="1">
                <a:solidFill>
                  <a:srgbClr val="585858"/>
                </a:solidFill>
                <a:latin typeface="Arial MT"/>
                <a:cs typeface="Arial MT"/>
              </a:rPr>
              <a:t>mais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fr-FR"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vous pourrez retrouver l’ensemble des balises dans la documentations</a:t>
            </a: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347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Description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cours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2347061"/>
            <a:ext cx="4480560" cy="279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Blocnote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TextEdit,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vous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n’avez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rien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d’autre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coloration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syntaxique</a:t>
            </a:r>
            <a:endParaRPr sz="2400">
              <a:latin typeface="Arial MT"/>
              <a:cs typeface="Arial MT"/>
            </a:endParaRPr>
          </a:p>
          <a:p>
            <a:pPr marL="393700" marR="46355" indent="-381000">
              <a:lnSpc>
                <a:spcPct val="142300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Nécessite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connaître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langage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6600" y="355600"/>
            <a:ext cx="6116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7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avec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éditeur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7500" y="2489200"/>
            <a:ext cx="4229100" cy="3619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51100"/>
            <a:ext cx="98679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9632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classe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être utilisée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plusieurs balises dans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document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606698"/>
            <a:ext cx="8090534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remarque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 paragraphe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50">
              <a:latin typeface="Arial"/>
              <a:cs typeface="Arial"/>
            </a:endParaRPr>
          </a:p>
          <a:p>
            <a:pPr marL="12700" marR="5080">
              <a:lnSpc>
                <a:spcPct val="142300"/>
              </a:lnSpc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&lt;blockquote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remarque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remarque citation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 </a:t>
            </a:r>
            <a:r>
              <a:rPr sz="2400" b="1" spc="-65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blockquote&gt;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Classes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multiples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507" y="2005348"/>
            <a:ext cx="8234976" cy="4535656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617980"/>
            <a:ext cx="12255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2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290421"/>
            <a:ext cx="852360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800"/>
              </a:lnSpc>
              <a:spcBef>
                <a:spcPts val="100"/>
              </a:spcBef>
            </a:pPr>
            <a:r>
              <a:rPr sz="28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800" dirty="0">
                <a:solidFill>
                  <a:srgbClr val="585858"/>
                </a:solidFill>
                <a:latin typeface="Arial MT"/>
                <a:cs typeface="Arial MT"/>
              </a:rPr>
              <a:t>veut cibler 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800" dirty="0">
                <a:solidFill>
                  <a:srgbClr val="585858"/>
                </a:solidFill>
                <a:latin typeface="Arial MT"/>
                <a:cs typeface="Arial MT"/>
              </a:rPr>
              <a:t>classe, sans se 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préoccuper de la </a:t>
            </a:r>
            <a:r>
              <a:rPr sz="2800" spc="-7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on utilise le</a:t>
            </a:r>
            <a:r>
              <a:rPr sz="2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800" spc="-5" dirty="0">
                <a:solidFill>
                  <a:srgbClr val="585858"/>
                </a:solidFill>
                <a:latin typeface="Arial MT"/>
                <a:cs typeface="Arial MT"/>
              </a:rPr>
              <a:t> point ».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206" y="3454603"/>
            <a:ext cx="2950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9080" algn="l"/>
              </a:tabLst>
            </a:pPr>
            <a:r>
              <a:rPr sz="2800" b="1" i="1" spc="-5" dirty="0">
                <a:solidFill>
                  <a:srgbClr val="558ED5"/>
                </a:solidFill>
                <a:latin typeface="Arial"/>
                <a:cs typeface="Arial"/>
              </a:rPr>
              <a:t>.nomdeclass</a:t>
            </a:r>
            <a:r>
              <a:rPr sz="2800" b="1" i="1" dirty="0">
                <a:solidFill>
                  <a:srgbClr val="558ED5"/>
                </a:solidFill>
                <a:latin typeface="Arial"/>
                <a:cs typeface="Arial"/>
              </a:rPr>
              <a:t>e </a:t>
            </a:r>
            <a:r>
              <a:rPr sz="2800" b="1" dirty="0">
                <a:solidFill>
                  <a:srgbClr val="558ED5"/>
                </a:solidFill>
                <a:latin typeface="Arial"/>
                <a:cs typeface="Arial"/>
              </a:rPr>
              <a:t>{	}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indépendamment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492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.remarque</a:t>
            </a:r>
            <a:r>
              <a:rPr sz="2400" b="1" spc="-1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400" b="1" spc="-20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r>
              <a:rPr sz="2400" b="1" spc="-1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5625998"/>
            <a:ext cx="8543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plusieurs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4700" y="355600"/>
            <a:ext cx="8582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indépendamment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825500" y="2743200"/>
            <a:ext cx="6808470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&lt;p</a:t>
            </a:r>
            <a:r>
              <a:rPr sz="2400" spc="-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400" dirty="0">
                <a:solidFill>
                  <a:srgbClr val="00B050"/>
                </a:solidFill>
                <a:latin typeface="Arial MT"/>
                <a:cs typeface="Arial MT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400" spc="-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400" spc="-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&lt;blockquote</a:t>
            </a:r>
            <a:r>
              <a:rPr sz="2400" spc="-3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400" dirty="0">
                <a:solidFill>
                  <a:srgbClr val="00B050"/>
                </a:solidFill>
                <a:latin typeface="Arial MT"/>
                <a:cs typeface="Arial MT"/>
              </a:rPr>
              <a:t>remarque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….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&lt;/blockquote&gt;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331" y="1318260"/>
            <a:ext cx="90277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 cibler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doté d'une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CSS on procède de 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suivante (notez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qu’il n’y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d’espace)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element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.maclasse</a:t>
            </a:r>
            <a:r>
              <a:rPr sz="2400" b="1" spc="-2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400" b="1" spc="-2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267" y="3578859"/>
            <a:ext cx="896429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.toto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{ }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 cibler tous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 celui- </a:t>
            </a:r>
            <a:r>
              <a:rPr sz="2400" spc="-66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sz="2400" b="1" spc="-2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toto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400" b="1" spc="-2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6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avec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10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button.btn.btn-default{</a:t>
            </a:r>
            <a:r>
              <a:rPr sz="2400" b="1" spc="-25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r>
              <a:rPr sz="2400" b="1" spc="-30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692298"/>
            <a:ext cx="8766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&lt;button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type="button"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class="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btn btn-default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&lt;/button&gt;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35100" y="355600"/>
            <a:ext cx="7239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Cibler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6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avec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classe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901700" y="4089400"/>
            <a:ext cx="7919720" cy="69151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l'on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met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plusieurs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classes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et un élément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sans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espace dans la </a:t>
            </a:r>
            <a:r>
              <a:rPr sz="2200" spc="-60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déclaration,</a:t>
            </a:r>
            <a:r>
              <a:rPr sz="22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il</a:t>
            </a:r>
            <a:r>
              <a:rPr sz="22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faut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 donc</a:t>
            </a:r>
            <a:r>
              <a:rPr sz="22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que</a:t>
            </a:r>
            <a:r>
              <a:rPr sz="22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4C4C4C"/>
                </a:solidFill>
                <a:latin typeface="Arial MT"/>
                <a:cs typeface="Arial MT"/>
              </a:rPr>
              <a:t>TOUTES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 les</a:t>
            </a:r>
            <a:r>
              <a:rPr sz="22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conditions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soient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vrais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1300" y="5359400"/>
            <a:ext cx="7645400" cy="9271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200400" y="6527800"/>
            <a:ext cx="411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http://getbootstrap.com/css/#buttons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169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a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rôle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qu’une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classe, 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doit être unique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page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(donc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 moins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l’utiliser)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54952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seul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id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endParaRPr sz="2400">
              <a:latin typeface="Arial MT"/>
              <a:cs typeface="Arial MT"/>
            </a:endParaRPr>
          </a:p>
          <a:p>
            <a:pPr marL="12700" marR="595630">
              <a:lnSpc>
                <a:spcPts val="4800"/>
              </a:lnSpc>
              <a:spcBef>
                <a:spcPts val="18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note</a:t>
            </a:r>
            <a:r>
              <a:rPr sz="2400" spc="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&lt;element</a:t>
            </a:r>
            <a:r>
              <a:rPr sz="2400" spc="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id="monid"&gt;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#monid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61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45" dirty="0">
                <a:solidFill>
                  <a:srgbClr val="585858"/>
                </a:solidFill>
              </a:rPr>
              <a:t>L’id</a:t>
            </a:r>
            <a:r>
              <a:rPr sz="3000" spc="-8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(identifiant)</a:t>
            </a:r>
            <a:endParaRPr sz="300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4456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mélanger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id,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hiérarchisation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p#monid.maclasse</a:t>
            </a:r>
            <a:r>
              <a:rPr sz="2400" b="1" spc="-3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400" b="1" spc="-3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369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Souvent cela crée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CSS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trop spécifique,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donc la bonne pratique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que l’on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moins spécifique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00400" y="355600"/>
            <a:ext cx="3730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joyeux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mélange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4747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4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d’espace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signifie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conditions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DOIVENT</a:t>
            </a:r>
            <a:r>
              <a:rPr sz="2400" spc="-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vraies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134" y="2616200"/>
            <a:ext cx="9038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p.toto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400" b="1" i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toto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670198"/>
            <a:ext cx="3350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400" b="1" spc="-3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...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ou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25880"/>
            <a:ext cx="8854440" cy="20574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4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http://brackets.io/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Éditeur</a:t>
            </a:r>
            <a:r>
              <a:rPr sz="2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spécialisé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Auto-complétion,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coloration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syntaxique,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Gratuit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Windows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open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8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Brackets.io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08400"/>
            <a:ext cx="10071100" cy="384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21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105900" cy="37922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b="1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585858"/>
                </a:solidFill>
                <a:latin typeface="Arial"/>
                <a:cs typeface="Arial"/>
              </a:rPr>
              <a:t>espace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sélecteurs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détermine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généalogie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 .toto { }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 tous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qui ont 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 « toto 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qui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descendants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endParaRPr sz="24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192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2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&lt;/a&gt;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&lt;span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2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&lt;/span&gt;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  <a:p>
            <a:pPr marL="1270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&lt;em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2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&lt;/em&gt;</a:t>
            </a:r>
            <a:r>
              <a:rPr sz="2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  <a:p>
            <a:pPr marL="457200">
              <a:lnSpc>
                <a:spcPct val="100000"/>
              </a:lnSpc>
              <a:spcBef>
                <a:spcPts val="116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...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Espace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ou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662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d'ID ne doit pas avoir d'accent ou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caractères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spéciaux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03478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tendance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éviter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majuscule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nom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d'ID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prend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jamais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d'espace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nom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 prend pas d'espace,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sinon c'est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nouvelle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9268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Convention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nommage</a:t>
            </a:r>
            <a:endParaRPr sz="30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6700" y="355600"/>
            <a:ext cx="1973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résumé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469900" y="1485900"/>
            <a:ext cx="9248775" cy="1539875"/>
            <a:chOff x="469900" y="1485900"/>
            <a:chExt cx="9248775" cy="1539875"/>
          </a:xfrm>
        </p:grpSpPr>
        <p:sp>
          <p:nvSpPr>
            <p:cNvPr id="4" name="object 4"/>
            <p:cNvSpPr/>
            <p:nvPr/>
          </p:nvSpPr>
          <p:spPr>
            <a:xfrm>
              <a:off x="469900" y="1485899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900" y="2255837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69900" y="5335587"/>
            <a:ext cx="9248775" cy="770255"/>
          </a:xfrm>
          <a:custGeom>
            <a:avLst/>
            <a:gdLst/>
            <a:ahLst/>
            <a:cxnLst/>
            <a:rect l="l" t="t" r="r" b="b"/>
            <a:pathLst>
              <a:path w="9248775" h="770254">
                <a:moveTo>
                  <a:pt x="9248775" y="0"/>
                </a:moveTo>
                <a:lnTo>
                  <a:pt x="3257550" y="0"/>
                </a:lnTo>
                <a:lnTo>
                  <a:pt x="0" y="0"/>
                </a:lnTo>
                <a:lnTo>
                  <a:pt x="0" y="769937"/>
                </a:lnTo>
                <a:lnTo>
                  <a:pt x="3257550" y="769937"/>
                </a:lnTo>
                <a:lnTo>
                  <a:pt x="9248775" y="769937"/>
                </a:lnTo>
                <a:lnTo>
                  <a:pt x="92487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65300" y="1651000"/>
            <a:ext cx="6915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42000" y="1651000"/>
            <a:ext cx="176783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2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Arial"/>
                <a:cs typeface="Arial"/>
              </a:rPr>
              <a:t>ciblé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6900" y="2463800"/>
            <a:ext cx="478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b="1" spc="-5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z="2000"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7100" y="2463800"/>
            <a:ext cx="1452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r>
              <a:rPr sz="2000" b="1" spc="-5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….</a:t>
            </a:r>
            <a:r>
              <a:rPr sz="20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7000" y="3251200"/>
            <a:ext cx="1398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1800" b="1" spc="-4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z="1800" spc="-4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1800" y="3225800"/>
            <a:ext cx="4972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&lt;element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&gt;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&lt;/element&gt;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900" y="3795712"/>
            <a:ext cx="9248775" cy="770255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17170" rIns="0" bIns="0" rtlCol="0">
            <a:spAutoFit/>
          </a:bodyPr>
          <a:lstStyle/>
          <a:p>
            <a:pPr marL="1079500">
              <a:lnSpc>
                <a:spcPct val="100000"/>
              </a:lnSpc>
              <a:spcBef>
                <a:spcPts val="1710"/>
              </a:spcBef>
              <a:tabLst>
                <a:tab pos="4164965" algn="l"/>
              </a:tabLst>
            </a:pPr>
            <a:r>
              <a:rPr sz="2700" b="1" spc="-7" baseline="3086" dirty="0">
                <a:solidFill>
                  <a:srgbClr val="418DD3"/>
                </a:solidFill>
                <a:latin typeface="Arial"/>
                <a:cs typeface="Arial"/>
              </a:rPr>
              <a:t>#monid</a:t>
            </a:r>
            <a:r>
              <a:rPr sz="2700" b="1" baseline="3086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700" baseline="3086" dirty="0">
                <a:solidFill>
                  <a:srgbClr val="4C4C4C"/>
                </a:solidFill>
                <a:latin typeface="Arial MT"/>
                <a:cs typeface="Arial MT"/>
              </a:rPr>
              <a:t>{ }	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&lt;element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id="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monid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&gt;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r>
              <a:rPr sz="2000" spc="-2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&lt;/element&gt;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4600" y="4775200"/>
            <a:ext cx="7238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165" algn="l"/>
              </a:tabLst>
            </a:pP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 }	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class="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…</a:t>
            </a:r>
            <a:r>
              <a:rPr sz="20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9200" y="5537200"/>
            <a:ext cx="1764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b="1" spc="-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2000" b="1" spc="-3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z="20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22700" y="5346700"/>
            <a:ext cx="5810250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&lt;p&gt;</a:t>
            </a:r>
            <a:r>
              <a:rPr sz="2000" spc="-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&lt;element</a:t>
            </a:r>
            <a:r>
              <a:rPr sz="20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class="maclasse"</a:t>
            </a:r>
            <a:r>
              <a:rPr sz="2000" b="1" spc="-5" dirty="0">
                <a:solidFill>
                  <a:srgbClr val="666666"/>
                </a:solidFill>
                <a:latin typeface="Arial"/>
                <a:cs typeface="Arial"/>
              </a:rPr>
              <a:t>&gt;</a:t>
            </a:r>
            <a:r>
              <a:rPr sz="2000" b="1" spc="-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….</a:t>
            </a:r>
            <a:r>
              <a:rPr sz="2000" spc="-2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666666"/>
                </a:solidFill>
                <a:latin typeface="Arial"/>
                <a:cs typeface="Arial"/>
              </a:rPr>
              <a:t>&lt;/element&gt;</a:t>
            </a:r>
            <a:endParaRPr sz="2000">
              <a:latin typeface="Arial"/>
              <a:cs typeface="Arial"/>
            </a:endParaRPr>
          </a:p>
          <a:p>
            <a:pPr marR="10160" algn="ctr">
              <a:lnSpc>
                <a:spcPct val="100000"/>
              </a:lnSpc>
              <a:spcBef>
                <a:spcPts val="200"/>
              </a:spcBef>
            </a:pP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0200" y="6311900"/>
            <a:ext cx="10001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,</a:t>
            </a:r>
            <a:r>
              <a:rPr sz="20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div</a:t>
            </a:r>
            <a:r>
              <a:rPr sz="2000" b="1" spc="-3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{</a:t>
            </a:r>
            <a:r>
              <a:rPr sz="20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16600" y="6121400"/>
            <a:ext cx="1818639" cy="6858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r>
              <a:rPr sz="2000" b="1" spc="-3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000" spc="-3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&lt;div&gt;</a:t>
            </a:r>
            <a:r>
              <a:rPr sz="2000" b="1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000" spc="-4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&lt;/div&gt;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est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ciblé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801370" cy="37973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div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p.first</a:t>
            </a:r>
            <a:r>
              <a:rPr sz="2000" spc="-8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419" y="1312206"/>
            <a:ext cx="5383545" cy="4464334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est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ciblé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099185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p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p.sugar</a:t>
            </a:r>
            <a:r>
              <a:rPr sz="2000" spc="-5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419" y="1312206"/>
            <a:ext cx="5383545" cy="4464334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est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ciblé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1734820" cy="2222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h1</a:t>
            </a:r>
            <a:r>
              <a:rPr sz="2000" spc="-4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#hautpage</a:t>
            </a:r>
            <a:r>
              <a:rPr sz="2000" spc="-4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h1#hautpage</a:t>
            </a:r>
            <a:r>
              <a:rPr sz="2000"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419" y="1312206"/>
            <a:ext cx="5383545" cy="4464334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500" y="355600"/>
            <a:ext cx="262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Qui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est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ciblé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609600" y="1816100"/>
            <a:ext cx="2225040" cy="3441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z="2000" spc="-3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z="2000" spc="-3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z="2000" spc="-3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.important,</a:t>
            </a:r>
            <a:r>
              <a:rPr sz="2000" spc="-4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#toffee</a:t>
            </a:r>
            <a:r>
              <a:rPr sz="2000" spc="-4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83185">
              <a:lnSpc>
                <a:spcPts val="2350"/>
              </a:lnSpc>
              <a:spcBef>
                <a:spcPts val="3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2350"/>
              </a:lnSpc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1419" y="1312206"/>
            <a:ext cx="5383545" cy="4464334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17492"/>
            <a:ext cx="978979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  <a:tabLst>
                <a:tab pos="6174740" algn="l"/>
              </a:tabLst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228	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51000"/>
            <a:ext cx="10071100" cy="5892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2200" y="596900"/>
            <a:ext cx="25234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flukeout.github.io</a:t>
            </a:r>
            <a:endParaRPr sz="26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229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594725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a:link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désigne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hypertextes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visités.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ts val="4800"/>
              </a:lnSpc>
              <a:spcBef>
                <a:spcPts val="38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a:visited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désigne les liens hypertextes déjà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visités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sélecteur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a:hover</a:t>
            </a:r>
            <a:r>
              <a:rPr sz="2400" b="1" spc="-1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désigne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survolé.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a:active</a:t>
            </a:r>
            <a:r>
              <a:rPr sz="2400" b="1" spc="-1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désigne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cliqué.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52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419600"/>
            <a:ext cx="785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retenir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l’ordre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585858"/>
                </a:solidFill>
                <a:latin typeface="Arial MT"/>
                <a:cs typeface="Arial MT"/>
              </a:rPr>
              <a:t>LoVe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Hate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link,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visited,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hover,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active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1200" y="355600"/>
            <a:ext cx="61696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pseudos-classes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sur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liens</a:t>
            </a:r>
            <a:endParaRPr sz="3000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230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6200" y="6934200"/>
            <a:ext cx="484822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http://tympanus.net/Development/CreativeButtons/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0500" y="355600"/>
            <a:ext cx="7200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Démonstration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:hover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sur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bouton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993900"/>
            <a:ext cx="10071100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25880"/>
            <a:ext cx="8854440" cy="2057400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4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https://atom.io/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Éditeur</a:t>
            </a:r>
            <a:r>
              <a:rPr sz="2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spécialisé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Auto-complétion,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coloration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syntaxique,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plugins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3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Gratuit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Windows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open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300" y="355600"/>
            <a:ext cx="998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Atom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08400"/>
            <a:ext cx="10071100" cy="384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7141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:hover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être appliqué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d’autres éléments que des liens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(à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partir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IE6).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76085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écrire p:hover 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effet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survol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exemple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16200" y="355600"/>
            <a:ext cx="4897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autres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pseudo-classes</a:t>
            </a:r>
            <a:endParaRPr sz="30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8823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:focus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liens, boutons, ou inputs lorsqu’ils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ont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focus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6500" y="355600"/>
            <a:ext cx="5171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:focus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30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inputs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8300" y="4495800"/>
            <a:ext cx="2070100" cy="812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1598" y="4894071"/>
            <a:ext cx="2790602" cy="206755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0" y="2489200"/>
            <a:ext cx="6203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Couleurs</a:t>
            </a:r>
            <a:r>
              <a:rPr spc="-35" dirty="0"/>
              <a:t> </a:t>
            </a:r>
            <a:r>
              <a:rPr spc="-5" dirty="0"/>
              <a:t>et</a:t>
            </a:r>
            <a:r>
              <a:rPr spc="-35" dirty="0"/>
              <a:t> </a:t>
            </a:r>
            <a:r>
              <a:rPr dirty="0"/>
              <a:t>unités</a:t>
            </a:r>
            <a:r>
              <a:rPr spc="-30" dirty="0"/>
              <a:t> </a:t>
            </a:r>
            <a:r>
              <a:rPr spc="-5" dirty="0"/>
              <a:t>CSS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43100" y="355600"/>
            <a:ext cx="6228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synthèse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additive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3610" y="2084953"/>
            <a:ext cx="4395902" cy="4229671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236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grpSp>
        <p:nvGrpSpPr>
          <p:cNvPr id="5" name="object 5"/>
          <p:cNvGrpSpPr/>
          <p:nvPr/>
        </p:nvGrpSpPr>
        <p:grpSpPr>
          <a:xfrm>
            <a:off x="1206500" y="1651000"/>
            <a:ext cx="7505700" cy="4737100"/>
            <a:chOff x="1206500" y="1651000"/>
            <a:chExt cx="7505700" cy="4737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00" y="1651000"/>
              <a:ext cx="7505700" cy="4737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56212" y="4824412"/>
              <a:ext cx="1656080" cy="1008380"/>
            </a:xfrm>
            <a:custGeom>
              <a:avLst/>
              <a:gdLst/>
              <a:ahLst/>
              <a:cxnLst/>
              <a:rect l="l" t="t" r="r" b="b"/>
              <a:pathLst>
                <a:path w="1656079" h="1008379">
                  <a:moveTo>
                    <a:pt x="0" y="0"/>
                  </a:moveTo>
                  <a:lnTo>
                    <a:pt x="1655762" y="0"/>
                  </a:lnTo>
                  <a:lnTo>
                    <a:pt x="1655762" y="1008062"/>
                  </a:lnTo>
                  <a:lnTo>
                    <a:pt x="0" y="1008062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0675" y="5903912"/>
              <a:ext cx="1656080" cy="287655"/>
            </a:xfrm>
            <a:custGeom>
              <a:avLst/>
              <a:gdLst/>
              <a:ahLst/>
              <a:cxnLst/>
              <a:rect l="l" t="t" r="r" b="b"/>
              <a:pathLst>
                <a:path w="1656079" h="287654">
                  <a:moveTo>
                    <a:pt x="0" y="0"/>
                  </a:moveTo>
                  <a:lnTo>
                    <a:pt x="1655762" y="0"/>
                  </a:lnTo>
                  <a:lnTo>
                    <a:pt x="1655762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237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8722360" cy="332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hexadécimale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#ffffff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(blanc)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Notation hexadécimale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courte (qui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doublée pour obtenir 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longue)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#fff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RGB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rgb(255,255,255)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rgba(255,255,255,1)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HSL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hsl(0,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0%,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100%);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hsla(0,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0%,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100%,1);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Mot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clé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white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7300" y="4648200"/>
            <a:ext cx="3505200" cy="24638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669487" y="72104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9487" y="74771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238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03600" y="6934200"/>
            <a:ext cx="326517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http://colours.neilorangepeel.com/</a:t>
            </a:r>
            <a:endParaRPr sz="17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0071100" cy="6476998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148070" cy="3259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utilisable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color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background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border</a:t>
            </a:r>
            <a:endParaRPr sz="2200" dirty="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760"/>
              </a:spcBef>
              <a:tabLst>
                <a:tab pos="9150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…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tabLst>
                <a:tab pos="393065" algn="l"/>
                <a:tab pos="393700" algn="l"/>
              </a:tabLst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355600"/>
            <a:ext cx="38150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couleurs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800" y="355600"/>
            <a:ext cx="4176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Récupérer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couleur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46100" y="1778000"/>
            <a:ext cx="7176134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Colozilla</a:t>
            </a:r>
            <a:r>
              <a:rPr sz="2200" spc="-3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3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Rainbow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Copie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automatique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dans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presse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papier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Choix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hexa,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RGB,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HSL,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2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Création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palettes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couleurs,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3182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fixe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Dépendance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résolution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périphérique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compilée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finale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7000" y="355600"/>
            <a:ext cx="2249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Pixel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px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079" y="4602479"/>
            <a:ext cx="1934923" cy="79163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200" y="4394200"/>
            <a:ext cx="36957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81760"/>
            <a:ext cx="5166360" cy="419163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52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http://www.sublimetext.com/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Éditeur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spécialisé</a:t>
            </a:r>
            <a:endParaRPr sz="2400">
              <a:latin typeface="Arial MT"/>
              <a:cs typeface="Arial MT"/>
            </a:endParaRPr>
          </a:p>
          <a:p>
            <a:pPr marL="393700" marR="207645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Auto-complétion,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ligne,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colorisation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syntaxique</a:t>
            </a:r>
            <a:endParaRPr sz="2400">
              <a:latin typeface="Arial MT"/>
              <a:cs typeface="Arial MT"/>
            </a:endParaRPr>
          </a:p>
          <a:p>
            <a:pPr marL="393700" marR="545465" indent="-381000">
              <a:lnSpc>
                <a:spcPct val="128499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Plugins,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snippets,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mode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distraction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28499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30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jours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essai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Windows/Mac/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Linux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puis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payant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355600"/>
            <a:ext cx="8897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éditeurs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texte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plus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avancés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spécialisés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4900" y="1866900"/>
            <a:ext cx="3606800" cy="368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72426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fluide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d’écriture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relative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parent.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cadratin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278" y="4025410"/>
            <a:ext cx="8695291" cy="1826839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6690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Utiliser des polices en em permet de garder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rythme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typographique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proportions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différents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éléments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4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cadratin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-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em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0" y="3378200"/>
            <a:ext cx="3181072" cy="300990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78200"/>
            <a:ext cx="3314700" cy="2120900"/>
            <a:chOff x="0" y="3378200"/>
            <a:chExt cx="3314700" cy="2120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8200"/>
              <a:ext cx="3314700" cy="149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000" y="4749800"/>
              <a:ext cx="1651000" cy="7493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819900" y="3378200"/>
            <a:ext cx="3251200" cy="3784600"/>
            <a:chOff x="6819900" y="3378200"/>
            <a:chExt cx="3251200" cy="37846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0" y="3378200"/>
              <a:ext cx="3042058" cy="3492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7100" y="6540500"/>
              <a:ext cx="1524000" cy="622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0200" y="6934200"/>
            <a:ext cx="180086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http://pxtoem.com/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013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Conversion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d'em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14500"/>
            <a:ext cx="100711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9537065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fluides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(relatives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parent)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marR="5080" indent="-317500">
              <a:lnSpc>
                <a:spcPct val="147800"/>
              </a:lnSpc>
              <a:spcBef>
                <a:spcPts val="555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%: proportion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relative 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dimension de l'élément parent ou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selon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9300" y="355600"/>
            <a:ext cx="3541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pourcentage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%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911" y="3669661"/>
            <a:ext cx="7252076" cy="3305439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318260"/>
            <a:ext cx="9449435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"px"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exprimer une dimension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fixe (indépendante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police)</a:t>
            </a:r>
            <a:endParaRPr sz="2400">
              <a:latin typeface="Arial MT"/>
              <a:cs typeface="Arial MT"/>
            </a:endParaRPr>
          </a:p>
          <a:p>
            <a:pPr marL="393700" marR="71755" indent="-381000">
              <a:lnSpc>
                <a:spcPct val="145800"/>
              </a:lnSpc>
              <a:spcBef>
                <a:spcPts val="500"/>
              </a:spcBef>
              <a:buClr>
                <a:srgbClr val="585858"/>
              </a:buClr>
              <a:buFont typeface="Arial MT"/>
              <a:buChar char="•"/>
              <a:tabLst>
                <a:tab pos="478155" algn="l"/>
                <a:tab pos="47879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"em"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attribuer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polices 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 de leur parent.</a:t>
            </a:r>
            <a:endParaRPr sz="2400">
              <a:latin typeface="Arial MT"/>
              <a:cs typeface="Arial MT"/>
            </a:endParaRPr>
          </a:p>
          <a:p>
            <a:pPr marL="393700" marR="14414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"%"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attribuer des dimensions proportionnées aux dimensions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 parent.</a:t>
            </a:r>
            <a:endParaRPr sz="2400">
              <a:latin typeface="Arial MT"/>
              <a:cs typeface="Arial MT"/>
            </a:endParaRPr>
          </a:p>
          <a:p>
            <a:pPr marL="393700" marR="1670685">
              <a:lnSpc>
                <a:spcPts val="4200"/>
              </a:lnSpc>
              <a:spcBef>
                <a:spcPts val="6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fluide s'appuie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généralement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dimensionnement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pourcentage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74900" y="355600"/>
            <a:ext cx="5381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web,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quelle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unité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utiliser</a:t>
            </a:r>
            <a:r>
              <a:rPr sz="3000" spc="-4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?</a:t>
            </a:r>
            <a:endParaRPr sz="3000"/>
          </a:p>
        </p:txBody>
      </p:sp>
      <p:sp>
        <p:nvSpPr>
          <p:cNvPr id="5" name="object 5"/>
          <p:cNvSpPr/>
          <p:nvPr/>
        </p:nvSpPr>
        <p:spPr>
          <a:xfrm>
            <a:off x="6236249" y="68316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36249" y="70983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6249" y="73650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060575" marR="5080" indent="-1372235">
              <a:lnSpc>
                <a:spcPts val="5000"/>
              </a:lnSpc>
              <a:spcBef>
                <a:spcPts val="475"/>
              </a:spcBef>
            </a:pPr>
            <a:r>
              <a:rPr dirty="0"/>
              <a:t>Propriétés</a:t>
            </a:r>
            <a:r>
              <a:rPr spc="-50" dirty="0"/>
              <a:t> </a:t>
            </a:r>
            <a:r>
              <a:rPr dirty="0"/>
              <a:t>de</a:t>
            </a:r>
            <a:r>
              <a:rPr spc="-50" dirty="0"/>
              <a:t> </a:t>
            </a:r>
            <a:r>
              <a:rPr spc="-5" dirty="0"/>
              <a:t>typographie, </a:t>
            </a:r>
            <a:r>
              <a:rPr spc="-1205" dirty="0"/>
              <a:t> </a:t>
            </a:r>
            <a:r>
              <a:rPr dirty="0"/>
              <a:t>polices</a:t>
            </a:r>
            <a:r>
              <a:rPr spc="-10" dirty="0"/>
              <a:t> </a:t>
            </a:r>
            <a:r>
              <a:rPr spc="-5" dirty="0"/>
              <a:t>et</a:t>
            </a:r>
            <a:r>
              <a:rPr spc="-15" dirty="0"/>
              <a:t> </a:t>
            </a:r>
            <a:r>
              <a:rPr dirty="0"/>
              <a:t>puces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5588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Font-family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254000" y="1778000"/>
            <a:ext cx="42354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0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2700" marR="5080" indent="140970">
              <a:lnSpc>
                <a:spcPct val="141700"/>
              </a:lnSpc>
              <a:spcBef>
                <a:spcPts val="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font-family:</a:t>
            </a:r>
            <a:r>
              <a:rPr sz="2000" b="1" spc="-10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Arial,</a:t>
            </a:r>
            <a:r>
              <a:rPr sz="20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Helvetica,</a:t>
            </a:r>
            <a:r>
              <a:rPr sz="20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sans- </a:t>
            </a:r>
            <a:r>
              <a:rPr sz="2000" b="1" spc="-54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AF00"/>
                </a:solidFill>
                <a:latin typeface="Arial"/>
                <a:cs typeface="Arial"/>
              </a:rPr>
              <a:t>serif;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9292" y="4497949"/>
            <a:ext cx="4136918" cy="5158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9725" y="1955263"/>
            <a:ext cx="4162425" cy="51193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7144866" y="3203769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688" y="1485900"/>
            <a:ext cx="66973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85858"/>
                </a:solidFill>
                <a:latin typeface="Arial"/>
                <a:cs typeface="Arial"/>
              </a:rPr>
              <a:t>font-family</a:t>
            </a:r>
            <a:r>
              <a:rPr sz="24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indiquer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les)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utiliser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body</a:t>
            </a:r>
            <a:r>
              <a:rPr sz="24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00B050"/>
                </a:solidFill>
                <a:latin typeface="Arial"/>
                <a:cs typeface="Arial"/>
              </a:rPr>
              <a:t>font-family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15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Arial,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Helvetica,</a:t>
            </a:r>
            <a:r>
              <a:rPr sz="24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sans-serif;}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537561"/>
            <a:ext cx="912114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L’ordre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polices appliquées est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celui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 propriété de gauche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9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Font-family</a:t>
            </a:r>
            <a:endParaRPr sz="300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865" cy="281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la police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soit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présente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poste de 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l’utilisateur,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sinon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suivante.</a:t>
            </a:r>
            <a:endParaRPr sz="2400" dirty="0">
              <a:latin typeface="Arial MT"/>
              <a:cs typeface="Arial MT"/>
            </a:endParaRPr>
          </a:p>
          <a:p>
            <a:pPr marL="393700" marR="751205" indent="-381000">
              <a:lnSpc>
                <a:spcPct val="145900"/>
              </a:lnSpc>
              <a:spcBef>
                <a:spcPts val="495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www.cssfontstack.com</a:t>
            </a:r>
            <a:r>
              <a:rPr sz="2400" spc="-10" dirty="0">
                <a:solidFill>
                  <a:srgbClr val="C24E06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liste des polices websafe par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système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d’exploitation</a:t>
            </a:r>
            <a:endParaRPr sz="2400" dirty="0">
              <a:latin typeface="Arial MT"/>
              <a:cs typeface="Arial MT"/>
            </a:endParaRPr>
          </a:p>
          <a:p>
            <a:pPr marL="12065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tabLst>
                <a:tab pos="392430" algn="l"/>
                <a:tab pos="393065" algn="l"/>
              </a:tabLst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9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Police</a:t>
            </a:r>
            <a:r>
              <a:rPr sz="2400" spc="-90" dirty="0"/>
              <a:t> </a:t>
            </a:r>
            <a:r>
              <a:rPr sz="2400" dirty="0"/>
              <a:t>utilisables</a:t>
            </a:r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177800" y="48793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4800" y="4775200"/>
            <a:ext cx="7430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@font-face</a:t>
            </a:r>
            <a:r>
              <a:rPr sz="2400" spc="-1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safe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54356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635" y="5372100"/>
            <a:ext cx="9073515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6F6F6F"/>
                </a:solidFill>
                <a:latin typeface="Arial MT"/>
                <a:cs typeface="Arial MT"/>
              </a:rPr>
              <a:t>Attention</a:t>
            </a:r>
            <a:r>
              <a:rPr sz="2400" spc="-20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 MT"/>
                <a:cs typeface="Arial MT"/>
              </a:rPr>
              <a:t>au</a:t>
            </a:r>
            <a:r>
              <a:rPr sz="2400" spc="-25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 MT"/>
                <a:cs typeface="Arial MT"/>
              </a:rPr>
              <a:t>poids</a:t>
            </a:r>
            <a:r>
              <a:rPr sz="2400" spc="-25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 MT"/>
                <a:cs typeface="Arial MT"/>
              </a:rPr>
              <a:t>au</a:t>
            </a:r>
            <a:r>
              <a:rPr sz="2400" spc="-25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dirty="0" err="1" smtClean="0">
                <a:solidFill>
                  <a:srgbClr val="6F6F6F"/>
                </a:solidFill>
                <a:latin typeface="Arial MT"/>
                <a:cs typeface="Arial MT"/>
              </a:rPr>
              <a:t>téléchargement</a:t>
            </a:r>
            <a:r>
              <a:rPr lang="fr-FR" sz="2400" dirty="0" smtClean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dirty="0" smtClean="0">
                <a:solidFill>
                  <a:srgbClr val="6F6F6F"/>
                </a:solidFill>
                <a:latin typeface="Arial MT"/>
                <a:cs typeface="Arial MT"/>
              </a:rPr>
              <a:t>Attention</a:t>
            </a:r>
            <a:r>
              <a:rPr sz="2400" spc="-30" dirty="0" smtClean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6F6F6F"/>
                </a:solidFill>
                <a:latin typeface="Arial MT"/>
                <a:cs typeface="Arial MT"/>
              </a:rPr>
              <a:t>aux</a:t>
            </a:r>
            <a:r>
              <a:rPr sz="2400" spc="-35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400" spc="-5" dirty="0" err="1" smtClean="0">
                <a:solidFill>
                  <a:srgbClr val="6F6F6F"/>
                </a:solidFill>
                <a:latin typeface="Arial MT"/>
                <a:cs typeface="Arial MT"/>
              </a:rPr>
              <a:t>licences</a:t>
            </a:r>
            <a:endParaRPr lang="fr-FR" sz="2400" spc="-5" dirty="0" smtClean="0">
              <a:solidFill>
                <a:srgbClr val="6F6F6F"/>
              </a:solidFill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fr-FR" sz="2400" spc="-5" dirty="0">
              <a:solidFill>
                <a:srgbClr val="6F6F6F"/>
              </a:solidFill>
              <a:latin typeface="Arial MT"/>
              <a:cs typeface="Arial MT"/>
            </a:endParaRPr>
          </a:p>
          <a:p>
            <a:pPr algn="ctr">
              <a:spcBef>
                <a:spcPts val="100"/>
              </a:spcBef>
            </a:pPr>
            <a:r>
              <a:rPr lang="fr-FR" sz="2400" dirty="0"/>
              <a:t>@import url("https://fonts.googleapis.com/css2?family=</a:t>
            </a:r>
            <a:r>
              <a:rPr lang="fr-FR" sz="2400" dirty="0" err="1"/>
              <a:t>Ubuntu&amp;display</a:t>
            </a:r>
            <a:r>
              <a:rPr lang="fr-FR" sz="2400" dirty="0"/>
              <a:t>=swap</a:t>
            </a:r>
            <a:r>
              <a:rPr lang="fr-FR" sz="2400" dirty="0" smtClean="0"/>
              <a:t>"); </a:t>
            </a:r>
            <a:r>
              <a:rPr lang="fr-FR" sz="2400" u="sng" dirty="0" smtClean="0"/>
              <a:t>puis</a:t>
            </a:r>
            <a:r>
              <a:rPr lang="fr-FR" sz="2400" dirty="0" smtClean="0"/>
              <a:t> </a:t>
            </a:r>
            <a:r>
              <a:rPr lang="fr-FR" sz="2400" dirty="0"/>
              <a:t>font-</a:t>
            </a:r>
            <a:r>
              <a:rPr lang="fr-FR" sz="2400" dirty="0" err="1"/>
              <a:t>family</a:t>
            </a:r>
            <a:r>
              <a:rPr lang="fr-FR" sz="2400" dirty="0"/>
              <a:t>: "Ubuntu", sans-</a:t>
            </a:r>
            <a:r>
              <a:rPr lang="fr-FR" sz="2400" dirty="0" err="1"/>
              <a:t>serif</a:t>
            </a:r>
            <a:r>
              <a:rPr lang="fr-FR" sz="2400" dirty="0"/>
              <a:t>;</a:t>
            </a:r>
          </a:p>
          <a:p>
            <a:pPr algn="ctr">
              <a:spcBef>
                <a:spcPts val="100"/>
              </a:spcBef>
            </a:pPr>
            <a:r>
              <a:rPr lang="fr-FR" sz="2400" dirty="0" smtClean="0">
                <a:latin typeface="Arial MT"/>
                <a:cs typeface="Arial MT"/>
              </a:rPr>
              <a:t>Dans le </a:t>
            </a:r>
            <a:r>
              <a:rPr lang="fr-FR" sz="2400" dirty="0" err="1" smtClean="0">
                <a:latin typeface="Arial MT"/>
                <a:cs typeface="Arial MT"/>
              </a:rPr>
              <a:t>css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60325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5000" y="533400"/>
            <a:ext cx="9436100" cy="3429000"/>
            <a:chOff x="635000" y="533400"/>
            <a:chExt cx="9436100" cy="34290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00" y="533400"/>
              <a:ext cx="6997700" cy="3060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0800" y="2895600"/>
              <a:ext cx="2400300" cy="1066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98600"/>
            <a:ext cx="9378950" cy="2616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Coda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uniquement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(payant)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http://panic.com/coda/</a:t>
            </a:r>
            <a:endParaRPr sz="2200" dirty="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Geany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(Windows)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gratuit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http://www.geany.org/Download/Releases</a:t>
            </a:r>
            <a:endParaRPr sz="2200" dirty="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66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lang="fr-FR" sz="2200" spc="-5" dirty="0" err="1" smtClean="0"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VSCode</a:t>
            </a:r>
            <a:r>
              <a:rPr lang="fr-FR" sz="2200" spc="-5" dirty="0"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lang="fr-FR" sz="2200" spc="-5" dirty="0" smtClean="0"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multiplateforme gratuit : </a:t>
            </a:r>
            <a:r>
              <a:rPr lang="fr-FR" sz="2200" u="sng" spc="-5" dirty="0" smtClean="0">
                <a:solidFill>
                  <a:srgbClr val="7030A0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</a:t>
            </a:r>
            <a:r>
              <a:rPr lang="fr-FR" sz="2200" u="sng" spc="-5" dirty="0">
                <a:solidFill>
                  <a:srgbClr val="7030A0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://code.visualstudio.com/download</a:t>
            </a:r>
            <a:endParaRPr sz="2200" u="sng" dirty="0">
              <a:solidFill>
                <a:srgbClr val="7030A0"/>
              </a:solidFill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Komodo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(Windows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Mac)</a:t>
            </a:r>
            <a:r>
              <a:rPr sz="2200" spc="-1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4"/>
              </a:rPr>
              <a:t>http://www.activestate.com/komodo-ide</a:t>
            </a:r>
            <a:endParaRPr sz="2200" dirty="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76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Netbeans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(Windows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Mac)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gratuit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5"/>
              </a:rPr>
              <a:t>http://netbeans.org/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6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éditeurs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44600" y="4889500"/>
            <a:ext cx="3403600" cy="195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37200" y="4787900"/>
            <a:ext cx="3352800" cy="2070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485900"/>
            <a:ext cx="8505190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Quelques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ressources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trouver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compatibles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82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Google</a:t>
            </a:r>
            <a:r>
              <a:rPr sz="22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Web</a:t>
            </a:r>
            <a:r>
              <a:rPr sz="22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Fonts</a:t>
            </a:r>
            <a:r>
              <a:rPr sz="2200" u="heavy" spc="-14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API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3390395"/>
            <a:ext cx="7556500" cy="269615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253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9300" y="4495800"/>
            <a:ext cx="3454400" cy="2819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0900" y="355600"/>
            <a:ext cx="3329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Polices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utilisables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546100" y="1778000"/>
            <a:ext cx="407035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700" algn="l"/>
                <a:tab pos="394335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http://www.fontsquirrel.com</a:t>
            </a:r>
            <a:endParaRPr sz="2200">
              <a:latin typeface="Arial MT"/>
              <a:cs typeface="Arial MT"/>
            </a:endParaRPr>
          </a:p>
          <a:p>
            <a:pPr marL="393700" marR="5080" indent="-381000">
              <a:lnSpc>
                <a:spcPct val="1477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Autre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outil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 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everythingfonts.com/font-face</a:t>
            </a:r>
            <a:endParaRPr sz="2200">
              <a:latin typeface="Arial MT"/>
              <a:cs typeface="Arial MT"/>
            </a:endParaRPr>
          </a:p>
          <a:p>
            <a:pPr marL="393700" marR="19050" indent="-381635">
              <a:lnSpc>
                <a:spcPct val="143900"/>
              </a:lnSpc>
              <a:spcBef>
                <a:spcPts val="600"/>
              </a:spcBef>
              <a:buChar char="•"/>
              <a:tabLst>
                <a:tab pos="393700" algn="l"/>
                <a:tab pos="39433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fonderie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intéressantes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9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https://typekit.com/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7500" y="1155700"/>
            <a:ext cx="4487781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1363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Font-size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28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font-size: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18px;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6350" y="1069975"/>
            <a:ext cx="2876550" cy="10382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6411" y="4134654"/>
            <a:ext cx="3650188" cy="121204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336196" y="291573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318260"/>
            <a:ext cx="89109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font-size : valeur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en unité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définir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d’une police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(=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hauteur »)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2616200"/>
            <a:ext cx="7375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vues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précédemment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(px,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em,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6400" y="355600"/>
            <a:ext cx="1698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Font-size</a:t>
            </a:r>
            <a:endParaRPr sz="300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854325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dirty="0"/>
              <a:t>Mettre un </a:t>
            </a:r>
            <a:r>
              <a:rPr sz="2400" spc="5" dirty="0"/>
              <a:t> </a:t>
            </a:r>
            <a:r>
              <a:rPr sz="2400" dirty="0"/>
              <a:t>paragraphe</a:t>
            </a:r>
            <a:r>
              <a:rPr sz="2400" spc="-50" dirty="0"/>
              <a:t> </a:t>
            </a:r>
            <a:r>
              <a:rPr sz="2400" spc="-5" dirty="0"/>
              <a:t>en</a:t>
            </a:r>
            <a:r>
              <a:rPr sz="2400" spc="-50" dirty="0"/>
              <a:t> </a:t>
            </a:r>
            <a:r>
              <a:rPr sz="2400" spc="-5" dirty="0"/>
              <a:t>gras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314700"/>
            <a:ext cx="20828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font-weight: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bold;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5439" y="1544624"/>
            <a:ext cx="4132314" cy="52387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007" y="3937000"/>
            <a:ext cx="4035615" cy="52387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503329" y="2543528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876554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font-weight: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déterminer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l’épaisseur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police.</a:t>
            </a:r>
            <a:endParaRPr sz="2400">
              <a:latin typeface="Arial MT"/>
              <a:cs typeface="Arial MT"/>
            </a:endParaRPr>
          </a:p>
          <a:p>
            <a:pPr marL="12700" marR="2019300">
              <a:lnSpc>
                <a:spcPts val="4800"/>
              </a:lnSpc>
              <a:spcBef>
                <a:spcPts val="18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Principales 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bold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(gras)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gras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d'autres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5100" y="355600"/>
            <a:ext cx="2164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weight</a:t>
            </a:r>
            <a:endParaRPr sz="3000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65049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dirty="0"/>
              <a:t>Mettre</a:t>
            </a:r>
            <a:r>
              <a:rPr sz="2100" spc="-50" dirty="0"/>
              <a:t> </a:t>
            </a:r>
            <a:r>
              <a:rPr sz="2100" dirty="0"/>
              <a:t>le</a:t>
            </a:r>
            <a:r>
              <a:rPr sz="2100" spc="-50" dirty="0"/>
              <a:t> </a:t>
            </a:r>
            <a:r>
              <a:rPr sz="2100" dirty="0"/>
              <a:t>paragraphe </a:t>
            </a:r>
            <a:r>
              <a:rPr sz="2100" spc="-570" dirty="0"/>
              <a:t> </a:t>
            </a:r>
            <a:r>
              <a:rPr sz="2100" spc="-5" dirty="0"/>
              <a:t>en</a:t>
            </a:r>
            <a:r>
              <a:rPr sz="2100" spc="-10" dirty="0"/>
              <a:t> </a:t>
            </a:r>
            <a:r>
              <a:rPr sz="2100" dirty="0"/>
              <a:t>italique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9189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font-style: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italic;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4892" y="1832316"/>
            <a:ext cx="4136918" cy="5265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43" y="3899423"/>
            <a:ext cx="4130794" cy="77417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494661" y="2840448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7309484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font-style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préciser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endParaRPr sz="2400">
              <a:latin typeface="Arial MT"/>
              <a:cs typeface="Arial MT"/>
            </a:endParaRPr>
          </a:p>
          <a:p>
            <a:pPr marL="12700" marR="173355">
              <a:lnSpc>
                <a:spcPts val="4800"/>
              </a:lnSpc>
              <a:spcBef>
                <a:spcPts val="18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Principales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italic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oblique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 italique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40200" y="355600"/>
            <a:ext cx="184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Font-style</a:t>
            </a:r>
            <a:endParaRPr sz="30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260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1923414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Augmenter </a:t>
            </a:r>
            <a:r>
              <a:rPr sz="2400" dirty="0"/>
              <a:t> l’interlignage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427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line-height: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1.5;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4854" y="4147537"/>
            <a:ext cx="4130794" cy="11610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442" y="1457325"/>
            <a:ext cx="4127614" cy="94297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647345" y="291573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261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1485900"/>
            <a:ext cx="9138920" cy="205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line-height:</a:t>
            </a:r>
            <a:r>
              <a:rPr sz="2400" spc="-3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2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change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l’interlignage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numériques en unité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mesure (px,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em, %)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vaut mieux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 pas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d’unité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garder plus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flexibilité.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25900" y="355600"/>
            <a:ext cx="207898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Line-height</a:t>
            </a:r>
            <a:endParaRPr sz="3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69161"/>
            <a:ext cx="9230995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56210" indent="-381000">
              <a:lnSpc>
                <a:spcPct val="1319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CMS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Content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Management System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systèmes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gestion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28499"/>
              </a:lnSpc>
              <a:spcBef>
                <a:spcPts val="6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Développé dans un langage de programmation web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(ex : PHP)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fait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appel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base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données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(ex 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SQL)</a:t>
            </a:r>
            <a:endParaRPr sz="2400">
              <a:latin typeface="Arial MT"/>
              <a:cs typeface="Arial MT"/>
            </a:endParaRPr>
          </a:p>
          <a:p>
            <a:pPr marL="393700" marR="6033770" indent="-381000">
              <a:lnSpc>
                <a:spcPct val="130200"/>
              </a:lnSpc>
              <a:spcBef>
                <a:spcPts val="6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Éditeurs « visuels »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avoir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besoin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notions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2400">
              <a:latin typeface="Arial MT"/>
              <a:cs typeface="Arial MT"/>
            </a:endParaRPr>
          </a:p>
          <a:p>
            <a:pPr marL="393700" marR="5474335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Ex :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WordPress,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Drupal,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Joomla,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Prestashop,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300" y="355600"/>
            <a:ext cx="6074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7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depuis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CMS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2034" y="3670300"/>
            <a:ext cx="4738254" cy="31309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25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262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821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Color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3543300"/>
            <a:ext cx="1816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h1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color: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#008499;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1574" y="2151379"/>
            <a:ext cx="2976986" cy="2819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5400" y="4388629"/>
            <a:ext cx="2971800" cy="28742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664225" y="291573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181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color: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toutes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présentées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précédemment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46600" y="355600"/>
            <a:ext cx="102044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Color</a:t>
            </a:r>
            <a:endParaRPr sz="300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775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text-align : 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d’aligner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gauche, droite ou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milieu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6645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left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right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400" spc="-20" dirty="0">
                <a:solidFill>
                  <a:srgbClr val="418DD3"/>
                </a:solidFill>
                <a:latin typeface="Arial MT"/>
                <a:cs typeface="Arial MT"/>
              </a:rPr>
              <a:t>center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justify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(comme sur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Word)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578859"/>
            <a:ext cx="79711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L’alignement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fait 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balises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bloc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(paragraphes,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divs,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65600" y="355600"/>
            <a:ext cx="1795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585858"/>
                </a:solidFill>
              </a:rPr>
              <a:t>Text-align</a:t>
            </a:r>
            <a:endParaRPr sz="30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7278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892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5984" y="4229100"/>
            <a:ext cx="4179115" cy="1282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01" y="4324100"/>
            <a:ext cx="3600694" cy="10640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8000" y="203200"/>
            <a:ext cx="144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/>
              <a:t>Text-align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0701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justify;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2996" y="4578227"/>
            <a:ext cx="4021908" cy="7968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675" y="4460353"/>
            <a:ext cx="3990975" cy="1023582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0" y="203200"/>
            <a:ext cx="3938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Astuce</a:t>
            </a:r>
            <a:r>
              <a:rPr sz="2400" spc="-30" dirty="0"/>
              <a:t> </a:t>
            </a:r>
            <a:r>
              <a:rPr sz="2400" dirty="0"/>
              <a:t>:</a:t>
            </a:r>
            <a:r>
              <a:rPr sz="2400" spc="-20" dirty="0"/>
              <a:t> </a:t>
            </a:r>
            <a:r>
              <a:rPr sz="2400" spc="-5" dirty="0"/>
              <a:t>centrer</a:t>
            </a:r>
            <a:r>
              <a:rPr sz="2400" spc="-25" dirty="0"/>
              <a:t> </a:t>
            </a:r>
            <a:r>
              <a:rPr sz="2400" dirty="0"/>
              <a:t>une</a:t>
            </a:r>
            <a:r>
              <a:rPr sz="2400" spc="-20" dirty="0"/>
              <a:t> </a:t>
            </a:r>
            <a:r>
              <a:rPr sz="2400" dirty="0"/>
              <a:t>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2049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une image, on la place dans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 paragraphe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(ou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une div) dont le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contenu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 est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aligné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au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centre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707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p.align-center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7400" y="6616700"/>
            <a:ext cx="8661400" cy="406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8200" y="3621872"/>
            <a:ext cx="5757728" cy="2640818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39734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text-transform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transformer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majuscule,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minuscule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315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4900" y="3213100"/>
            <a:ext cx="133032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capitalize </a:t>
            </a:r>
            <a:r>
              <a:rPr sz="22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uppercase  lowercase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874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4700" y="4433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4700" y="4992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21100" y="355600"/>
            <a:ext cx="26854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5" dirty="0">
                <a:solidFill>
                  <a:srgbClr val="585858"/>
                </a:solidFill>
              </a:rPr>
              <a:t>Text-transform</a:t>
            </a:r>
            <a:endParaRPr sz="3000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4644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80098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7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700">
              <a:latin typeface="Arial MT"/>
              <a:cs typeface="Arial MT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700" b="1" spc="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FFAF00"/>
                </a:solidFill>
                <a:latin typeface="Arial"/>
                <a:cs typeface="Arial"/>
              </a:rPr>
              <a:t>capitalize;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780" y="4297679"/>
            <a:ext cx="2511425" cy="1973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8540" y="4283581"/>
            <a:ext cx="2202180" cy="16602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203200"/>
            <a:ext cx="215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Text-transform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0626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uppercase;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934335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7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700">
              <a:latin typeface="Arial MT"/>
              <a:cs typeface="Arial MT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text-transform</a:t>
            </a:r>
            <a:r>
              <a:rPr sz="1700" b="1" spc="-1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7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lowercase;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232" y="4455471"/>
            <a:ext cx="2395714" cy="2339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362" y="4445000"/>
            <a:ext cx="3069624" cy="19431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107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font-variant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casse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Principales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392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4900" y="3289300"/>
            <a:ext cx="136080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small-caps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3950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9700" y="355600"/>
            <a:ext cx="2227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Font-variant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16365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générer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automatiquement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HTML depuis un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langage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programmation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côté serveur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80" dirty="0">
                <a:solidFill>
                  <a:srgbClr val="585858"/>
                </a:solidFill>
                <a:latin typeface="Arial MT"/>
                <a:cs typeface="Arial MT"/>
              </a:rPr>
              <a:t>PHP,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Python,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585858"/>
                </a:solidFill>
                <a:latin typeface="Arial MT"/>
                <a:cs typeface="Arial MT"/>
              </a:rPr>
              <a:t>Ruby,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100" y="355600"/>
            <a:ext cx="903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Générer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r>
              <a:rPr sz="3000" spc="-6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depuis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langage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côté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serveur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64200" y="3606800"/>
            <a:ext cx="4127500" cy="3022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26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2900" y="203200"/>
            <a:ext cx="1787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Font-variant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5158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normal;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913130"/>
            <a:ext cx="2788920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7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700">
              <a:latin typeface="Arial MT"/>
              <a:cs typeface="Arial MT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7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small-caps;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4429716"/>
            <a:ext cx="3480515" cy="3926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5800" y="4431050"/>
            <a:ext cx="3191832" cy="391409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94725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text-decoration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différents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décoration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9734" y="3149600"/>
            <a:ext cx="8667750" cy="145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384810" marR="30480" indent="-317500">
              <a:lnSpc>
                <a:spcPct val="147700"/>
              </a:lnSpc>
              <a:spcBef>
                <a:spcPts val="560"/>
              </a:spcBef>
              <a:tabLst>
                <a:tab pos="384810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d'empêcher l'héritage de la propriété et plus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particulièrement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supprimer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soulignement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54038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962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800600"/>
            <a:ext cx="3387725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overline</a:t>
            </a:r>
            <a:r>
              <a:rPr sz="2200" spc="-3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surlignement</a:t>
            </a:r>
            <a:endParaRPr sz="2200">
              <a:latin typeface="Arial MT"/>
              <a:cs typeface="Arial MT"/>
            </a:endParaRPr>
          </a:p>
          <a:p>
            <a:pPr marL="330200" marR="5080">
              <a:lnSpc>
                <a:spcPct val="1629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underline</a:t>
            </a:r>
            <a:r>
              <a:rPr sz="2200" spc="-4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soulignement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line-through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barré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632200" y="355600"/>
            <a:ext cx="2854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" dirty="0">
                <a:solidFill>
                  <a:srgbClr val="585858"/>
                </a:solidFill>
              </a:rPr>
              <a:t>Text-decoration</a:t>
            </a:r>
            <a:endParaRPr sz="300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600" y="203200"/>
            <a:ext cx="835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Enlever</a:t>
            </a:r>
            <a:r>
              <a:rPr sz="2400" spc="-10" dirty="0"/>
              <a:t> </a:t>
            </a:r>
            <a:r>
              <a:rPr sz="2400" dirty="0"/>
              <a:t>le</a:t>
            </a:r>
            <a:r>
              <a:rPr sz="2400" spc="-10" dirty="0"/>
              <a:t> </a:t>
            </a:r>
            <a:r>
              <a:rPr sz="2400" spc="-5" dirty="0"/>
              <a:t>soulignement</a:t>
            </a:r>
            <a:r>
              <a:rPr sz="2400" spc="-15" dirty="0"/>
              <a:t> </a:t>
            </a:r>
            <a:r>
              <a:rPr sz="2400" dirty="0"/>
              <a:t>des</a:t>
            </a:r>
            <a:r>
              <a:rPr sz="2400" spc="-5" dirty="0"/>
              <a:t> </a:t>
            </a:r>
            <a:r>
              <a:rPr sz="2400" dirty="0"/>
              <a:t>liens</a:t>
            </a:r>
            <a:r>
              <a:rPr sz="2400" spc="-10" dirty="0"/>
              <a:t> </a:t>
            </a:r>
            <a:r>
              <a:rPr sz="2400" spc="-5" dirty="0"/>
              <a:t>et</a:t>
            </a:r>
            <a:r>
              <a:rPr sz="2400" spc="-15" dirty="0"/>
              <a:t> </a:t>
            </a:r>
            <a:r>
              <a:rPr sz="2400" dirty="0"/>
              <a:t>le</a:t>
            </a:r>
            <a:r>
              <a:rPr sz="2400" spc="-5" dirty="0"/>
              <a:t> remettre</a:t>
            </a:r>
            <a:r>
              <a:rPr sz="2400" spc="-15" dirty="0"/>
              <a:t> </a:t>
            </a:r>
            <a:r>
              <a:rPr sz="2400" spc="-5" dirty="0"/>
              <a:t>au</a:t>
            </a:r>
            <a:r>
              <a:rPr sz="2400" spc="-15" dirty="0"/>
              <a:t> </a:t>
            </a:r>
            <a:r>
              <a:rPr sz="2400" spc="-5" dirty="0"/>
              <a:t>survol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839845" cy="157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/*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enlever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soulignement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des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par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défaut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*/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0" y="914400"/>
            <a:ext cx="4126229" cy="158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a:hover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underline;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/*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remettre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soulignement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survolés</a:t>
            </a:r>
            <a:r>
              <a:rPr sz="1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AF9F9"/>
                </a:solidFill>
                <a:latin typeface="Arial MT"/>
                <a:cs typeface="Arial MT"/>
              </a:rPr>
              <a:t>*/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2300" y="4470400"/>
            <a:ext cx="4200837" cy="990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5353" y="4477096"/>
            <a:ext cx="4127614" cy="996603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150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text-indent : valeur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(négative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positive) 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décalage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 première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 d’un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86904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unités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mesure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police,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positif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négatif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fonctionne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bloc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inline-block)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38600" y="355600"/>
            <a:ext cx="204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25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ext-indent</a:t>
            </a:r>
            <a:endParaRPr sz="300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889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Indentation</a:t>
            </a:r>
            <a:r>
              <a:rPr sz="2400" spc="-50" dirty="0"/>
              <a:t> </a:t>
            </a:r>
            <a:r>
              <a:rPr sz="2400" dirty="0"/>
              <a:t>de</a:t>
            </a:r>
            <a:r>
              <a:rPr sz="2400" spc="-45" dirty="0"/>
              <a:t> </a:t>
            </a:r>
            <a:r>
              <a:rPr sz="2400" spc="-5" dirty="0"/>
              <a:t>10px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1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text-indent: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26" y="1457325"/>
            <a:ext cx="4422688" cy="8286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26" y="4789810"/>
            <a:ext cx="4422714" cy="82134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497582" y="291573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276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8" y="2944630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318260"/>
            <a:ext cx="7990840" cy="2186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58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 MT"/>
                <a:cs typeface="Arial MT"/>
              </a:rPr>
              <a:t>list-style-type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spécifier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puce ou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numérotation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(appliqué 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 ul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ol)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6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Valeurs</a:t>
            </a:r>
            <a:r>
              <a:rPr sz="2400" u="heavy" spc="-5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possibles</a:t>
            </a:r>
            <a:endParaRPr sz="2400">
              <a:latin typeface="Arial MT"/>
              <a:cs typeface="Arial MT"/>
            </a:endParaRPr>
          </a:p>
          <a:p>
            <a:pPr marL="508000">
              <a:lnSpc>
                <a:spcPct val="100000"/>
              </a:lnSpc>
              <a:spcBef>
                <a:spcPts val="172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 MT"/>
                <a:cs typeface="Arial MT"/>
              </a:rPr>
              <a:t>–	none</a:t>
            </a:r>
            <a:r>
              <a:rPr sz="2000" spc="-15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(pas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puce)</a:t>
            </a:r>
            <a:r>
              <a:rPr sz="2000" spc="-5" dirty="0">
                <a:latin typeface="Arial MT"/>
                <a:cs typeface="Arial MT"/>
              </a:rPr>
              <a:t>,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58ED5"/>
                </a:solidFill>
                <a:latin typeface="Arial MT"/>
                <a:cs typeface="Arial MT"/>
              </a:rPr>
              <a:t>disc,</a:t>
            </a:r>
            <a:r>
              <a:rPr sz="2000" spc="-15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58ED5"/>
                </a:solidFill>
                <a:latin typeface="Arial MT"/>
                <a:cs typeface="Arial MT"/>
              </a:rPr>
              <a:t>circle,</a:t>
            </a:r>
            <a:r>
              <a:rPr sz="2000" spc="-15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58ED5"/>
                </a:solidFill>
                <a:latin typeface="Arial MT"/>
                <a:cs typeface="Arial MT"/>
              </a:rPr>
              <a:t>square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2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à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puces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9971" y="4435284"/>
            <a:ext cx="1768287" cy="12148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497" y="4427097"/>
            <a:ext cx="1643754" cy="11288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8506" y="4458646"/>
            <a:ext cx="1712011" cy="1168094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7738" y="1837002"/>
            <a:ext cx="85090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700" y="1485900"/>
            <a:ext cx="9479915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Valeurs</a:t>
            </a:r>
            <a:r>
              <a:rPr sz="2400" u="heavy" spc="-5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possibles</a:t>
            </a:r>
            <a:endParaRPr sz="2400">
              <a:latin typeface="Arial MT"/>
              <a:cs typeface="Arial MT"/>
            </a:endParaRPr>
          </a:p>
          <a:p>
            <a:pPr marL="800100" marR="5080" indent="-292100">
              <a:lnSpc>
                <a:spcPts val="2300"/>
              </a:lnSpc>
              <a:spcBef>
                <a:spcPts val="1880"/>
              </a:spcBef>
              <a:tabLst>
                <a:tab pos="799465" algn="l"/>
              </a:tabLst>
            </a:pPr>
            <a:r>
              <a:rPr sz="2000" dirty="0">
                <a:solidFill>
                  <a:srgbClr val="558ED5"/>
                </a:solidFill>
                <a:latin typeface="Arial MT"/>
                <a:cs typeface="Arial MT"/>
              </a:rPr>
              <a:t>–	</a:t>
            </a:r>
            <a:r>
              <a:rPr sz="2000" spc="-5" dirty="0">
                <a:solidFill>
                  <a:srgbClr val="558ED5"/>
                </a:solidFill>
                <a:latin typeface="Arial MT"/>
                <a:cs typeface="Arial MT"/>
              </a:rPr>
              <a:t>decimal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(1.),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decimal-leading-zero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(01.),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lower-roman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(vii), </a:t>
            </a:r>
            <a:r>
              <a:rPr sz="2000" spc="-5" dirty="0">
                <a:solidFill>
                  <a:srgbClr val="558ED5"/>
                </a:solidFill>
                <a:latin typeface="Arial MT"/>
                <a:cs typeface="Arial MT"/>
              </a:rPr>
              <a:t>upper-roman </a:t>
            </a:r>
            <a:r>
              <a:rPr sz="2000" dirty="0">
                <a:solidFill>
                  <a:srgbClr val="666666"/>
                </a:solidFill>
                <a:latin typeface="Arial MT"/>
                <a:cs typeface="Arial MT"/>
              </a:rPr>
              <a:t>(VII), </a:t>
            </a:r>
            <a:r>
              <a:rPr sz="2000" spc="-5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67100" y="355600"/>
            <a:ext cx="3181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ordonnées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494" y="4002656"/>
            <a:ext cx="1467365" cy="964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60876" y="3968115"/>
            <a:ext cx="1562704" cy="96393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5965" y="3980140"/>
            <a:ext cx="1502027" cy="9697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6312" y="3945493"/>
            <a:ext cx="1524242" cy="969454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82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</a:t>
            </a:r>
            <a:r>
              <a:rPr sz="2400" spc="-50" dirty="0"/>
              <a:t> </a:t>
            </a:r>
            <a:r>
              <a:rPr sz="2400" dirty="0"/>
              <a:t>les</a:t>
            </a:r>
            <a:r>
              <a:rPr sz="2400" spc="-45" dirty="0"/>
              <a:t> </a:t>
            </a:r>
            <a:r>
              <a:rPr sz="2400" dirty="0"/>
              <a:t>puces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38950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list-style-type: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8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09852" y="2478718"/>
            <a:ext cx="1475372" cy="11364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0518" y="2402948"/>
            <a:ext cx="1689345" cy="11659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279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200" y="203200"/>
            <a:ext cx="4599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Utiliser</a:t>
            </a:r>
            <a:r>
              <a:rPr sz="2400" spc="-30" dirty="0"/>
              <a:t> </a:t>
            </a:r>
            <a:r>
              <a:rPr sz="2400" dirty="0"/>
              <a:t>une</a:t>
            </a:r>
            <a:r>
              <a:rPr sz="2400" spc="-20" dirty="0"/>
              <a:t> </a:t>
            </a:r>
            <a:r>
              <a:rPr sz="2400" dirty="0"/>
              <a:t>image</a:t>
            </a:r>
            <a:r>
              <a:rPr sz="2400" spc="-20" dirty="0"/>
              <a:t> </a:t>
            </a:r>
            <a:r>
              <a:rPr sz="2400" spc="-5" dirty="0"/>
              <a:t>comme</a:t>
            </a:r>
            <a:r>
              <a:rPr sz="2400" spc="-25" dirty="0"/>
              <a:t> </a:t>
            </a:r>
            <a:r>
              <a:rPr sz="2400" dirty="0"/>
              <a:t>puce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70001" y="939901"/>
            <a:ext cx="546671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list-style-image: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url("img/liste.png");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4475" y="5073468"/>
            <a:ext cx="1478491" cy="97536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4400" y="355600"/>
            <a:ext cx="5742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Utiliser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image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comme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puce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495300" y="1458061"/>
            <a:ext cx="814133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423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558ED5"/>
                </a:solidFill>
                <a:latin typeface="Arial MT"/>
                <a:cs typeface="Arial MT"/>
              </a:rPr>
              <a:t>list-style-image 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pour utiliser une image personnalisée en </a:t>
            </a:r>
            <a:r>
              <a:rPr sz="2400" spc="-65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guise</a:t>
            </a:r>
            <a:r>
              <a:rPr sz="24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de puce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7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solidFill>
                  <a:srgbClr val="4C4C4C"/>
                </a:solidFill>
                <a:latin typeface="Arial MT"/>
                <a:cs typeface="Arial MT"/>
              </a:rPr>
              <a:t>Valeur</a:t>
            </a:r>
            <a:r>
              <a:rPr sz="2400" spc="-2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chemin</a:t>
            </a:r>
            <a:r>
              <a:rPr sz="24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d’une</a:t>
            </a:r>
            <a:r>
              <a:rPr sz="24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image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58ED5"/>
                </a:solidFill>
                <a:latin typeface="Arial MT"/>
                <a:cs typeface="Arial MT"/>
              </a:rPr>
              <a:t>url("cheminimage");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549" y="1861327"/>
            <a:ext cx="7671041" cy="43309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27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7500" y="2489200"/>
            <a:ext cx="6979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Bordures</a:t>
            </a:r>
            <a:r>
              <a:rPr spc="-35" dirty="0"/>
              <a:t> </a:t>
            </a:r>
            <a:r>
              <a:rPr spc="-5" dirty="0"/>
              <a:t>et</a:t>
            </a:r>
            <a:r>
              <a:rPr spc="-30" dirty="0"/>
              <a:t> </a:t>
            </a:r>
            <a:r>
              <a:rPr spc="-5" dirty="0"/>
              <a:t>arrières</a:t>
            </a:r>
            <a:r>
              <a:rPr spc="-35" dirty="0"/>
              <a:t> </a:t>
            </a:r>
            <a:r>
              <a:rPr dirty="0"/>
              <a:t>plans</a:t>
            </a: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670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border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d'ajouter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endParaRPr sz="2400">
              <a:latin typeface="Arial MT"/>
              <a:cs typeface="Arial MT"/>
            </a:endParaRPr>
          </a:p>
          <a:p>
            <a:pPr marL="12700" marR="468630">
              <a:lnSpc>
                <a:spcPts val="4800"/>
              </a:lnSpc>
              <a:spcBef>
                <a:spcPts val="18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Elle a 3 « sous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style, color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width.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regroupe souvent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 ceci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746398"/>
            <a:ext cx="3683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border:</a:t>
            </a:r>
            <a:r>
              <a:rPr sz="2400" b="1" spc="-3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width</a:t>
            </a:r>
            <a:r>
              <a:rPr sz="2400" b="1" spc="-30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style</a:t>
            </a:r>
            <a:r>
              <a:rPr sz="2400" b="1" spc="-3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color;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12496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border:</a:t>
            </a:r>
            <a:r>
              <a:rPr sz="24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2px</a:t>
            </a:r>
            <a:r>
              <a:rPr sz="24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solid</a:t>
            </a:r>
            <a:r>
              <a:rPr sz="24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#009860</a:t>
            </a:r>
            <a:r>
              <a:rPr sz="24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1977" y="5380007"/>
            <a:ext cx="4908670" cy="308394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06740" cy="263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bordures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suivante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0" marR="5805805">
              <a:lnSpc>
                <a:spcPct val="166700"/>
              </a:lnSpc>
              <a:spcBef>
                <a:spcPts val="6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border-top: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2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border-left: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2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border-right: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2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border-bottom:</a:t>
            </a:r>
            <a:r>
              <a:rPr sz="2200" spc="-9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…;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4150359"/>
            <a:ext cx="89852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ne précise pas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quelle bordure on applique la propriété, elle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s’applique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aux 4.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5400" y="355600"/>
            <a:ext cx="2439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bordures</a:t>
            </a:r>
            <a:endParaRPr sz="300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0" y="203200"/>
            <a:ext cx="1956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85" dirty="0"/>
              <a:t> </a:t>
            </a:r>
            <a:r>
              <a:rPr sz="2400" spc="-5" dirty="0"/>
              <a:t>bordures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07352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border-top:</a:t>
            </a:r>
            <a:r>
              <a:rPr sz="24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1px</a:t>
            </a:r>
            <a:r>
              <a:rPr sz="24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solid</a:t>
            </a:r>
            <a:r>
              <a:rPr sz="24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gray;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9220" y="5340242"/>
            <a:ext cx="4831080" cy="173279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358005" cy="4818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(par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défaut);</a:t>
            </a:r>
            <a:endParaRPr sz="2200">
              <a:latin typeface="Arial MT"/>
              <a:cs typeface="Arial MT"/>
            </a:endParaRPr>
          </a:p>
          <a:p>
            <a:pPr marL="12700" marR="2162810">
              <a:lnSpc>
                <a:spcPct val="162900"/>
              </a:lnSpc>
              <a:spcBef>
                <a:spcPts val="100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dotted</a:t>
            </a:r>
            <a:r>
              <a:rPr sz="2200" spc="-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pointillés;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dashed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tirets;</a:t>
            </a:r>
            <a:endParaRPr sz="2200">
              <a:latin typeface="Arial MT"/>
              <a:cs typeface="Arial MT"/>
            </a:endParaRPr>
          </a:p>
          <a:p>
            <a:pPr marL="12700" marR="1308735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solid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trait simple;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double</a:t>
            </a:r>
            <a:r>
              <a:rPr sz="2200" spc="-3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double;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groove</a:t>
            </a:r>
            <a:r>
              <a:rPr sz="22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relief;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755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ridge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effet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relief;</a:t>
            </a:r>
            <a:endParaRPr sz="2200">
              <a:latin typeface="Arial MT"/>
              <a:cs typeface="Arial MT"/>
            </a:endParaRPr>
          </a:p>
          <a:p>
            <a:pPr marL="12700" marR="335280">
              <a:lnSpc>
                <a:spcPct val="166700"/>
              </a:lnSpc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inset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3D global enfoncé;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outset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effet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3D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global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surélevé.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47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06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265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823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382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" y="49415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" y="55003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900" y="60591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543300" y="355600"/>
            <a:ext cx="3032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Style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bordure</a:t>
            </a:r>
            <a:endParaRPr sz="300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4156" y="2432144"/>
            <a:ext cx="4651292" cy="4251169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0385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58ED5"/>
                </a:solidFill>
                <a:latin typeface="Arial MT"/>
                <a:cs typeface="Arial MT"/>
              </a:rPr>
              <a:t>border-radius </a:t>
            </a:r>
            <a:r>
              <a:rPr sz="2400" dirty="0">
                <a:solidFill>
                  <a:srgbClr val="558ED5"/>
                </a:solidFill>
                <a:latin typeface="Arial MT"/>
                <a:cs typeface="Arial MT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bords arrondis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supporté </a:t>
            </a:r>
            <a:r>
              <a:rPr sz="2400" spc="-65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à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partie 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IE9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propriété CSS3)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05100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03500"/>
            <a:ext cx="6810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une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mesure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(px,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em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%)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1432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2200" y="3098800"/>
            <a:ext cx="837184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arrondi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partout</a:t>
            </a:r>
            <a:r>
              <a:rPr sz="18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58ED5"/>
                </a:solidFill>
                <a:latin typeface="Arial MT"/>
                <a:cs typeface="Arial MT"/>
              </a:rPr>
              <a:t>border-radius</a:t>
            </a:r>
            <a:r>
              <a:rPr sz="1800" spc="-15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58ED5"/>
                </a:solidFill>
                <a:latin typeface="Arial MT"/>
                <a:cs typeface="Arial MT"/>
              </a:rPr>
              <a:t>:</a:t>
            </a:r>
            <a:r>
              <a:rPr sz="1800" spc="-10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58ED5"/>
                </a:solidFill>
                <a:latin typeface="Arial MT"/>
                <a:cs typeface="Arial MT"/>
              </a:rPr>
              <a:t>10px;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43500"/>
              </a:lnSpc>
              <a:spcBef>
                <a:spcPts val="500"/>
              </a:spcBef>
            </a:pP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Un arrondi par angle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(en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haut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gauche, en haut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droite, en bas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800"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z="18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585858"/>
                </a:solidFill>
                <a:latin typeface="Arial MT"/>
                <a:cs typeface="Arial MT"/>
              </a:rPr>
              <a:t>) : </a:t>
            </a:r>
            <a:r>
              <a:rPr sz="1800" spc="-5" dirty="0">
                <a:solidFill>
                  <a:srgbClr val="558ED5"/>
                </a:solidFill>
                <a:latin typeface="Arial MT"/>
                <a:cs typeface="Arial MT"/>
              </a:rPr>
              <a:t>border-radius </a:t>
            </a:r>
            <a:r>
              <a:rPr sz="1800" dirty="0">
                <a:solidFill>
                  <a:srgbClr val="558ED5"/>
                </a:solidFill>
                <a:latin typeface="Arial MT"/>
                <a:cs typeface="Arial MT"/>
              </a:rPr>
              <a:t>:</a:t>
            </a:r>
            <a:r>
              <a:rPr sz="1800" spc="-5" dirty="0">
                <a:solidFill>
                  <a:srgbClr val="558ED5"/>
                </a:solidFill>
                <a:latin typeface="Arial MT"/>
                <a:cs typeface="Arial MT"/>
              </a:rPr>
              <a:t> 2px 20px 5px 10px;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3587750"/>
            <a:ext cx="1212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bords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arrondis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CSS3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Des</a:t>
            </a:r>
            <a:r>
              <a:rPr sz="2400" spc="-25" dirty="0"/>
              <a:t> </a:t>
            </a:r>
            <a:r>
              <a:rPr sz="2400" dirty="0"/>
              <a:t>bords</a:t>
            </a:r>
            <a:r>
              <a:rPr sz="2400" spc="-15" dirty="0"/>
              <a:t> </a:t>
            </a:r>
            <a:r>
              <a:rPr sz="2400" spc="-5" dirty="0"/>
              <a:t>arrondis</a:t>
            </a:r>
            <a:r>
              <a:rPr sz="2400" spc="-20" dirty="0"/>
              <a:t> </a:t>
            </a:r>
            <a:r>
              <a:rPr sz="2400" dirty="0"/>
              <a:t>:</a:t>
            </a:r>
            <a:r>
              <a:rPr sz="2400" spc="-15" dirty="0"/>
              <a:t> </a:t>
            </a:r>
            <a:r>
              <a:rPr sz="2400" spc="-5" dirty="0"/>
              <a:t>CSS3</a:t>
            </a:r>
            <a:r>
              <a:rPr sz="2400" spc="-25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24396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div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div</a:t>
            </a:r>
            <a:r>
              <a:rPr sz="1800" spc="-8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498" y="1252296"/>
            <a:ext cx="315150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border-radius</a:t>
            </a:r>
            <a:r>
              <a:rPr sz="18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8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2px</a:t>
            </a:r>
            <a:r>
              <a:rPr sz="1800" b="1" spc="-3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20px</a:t>
            </a:r>
            <a:r>
              <a:rPr sz="18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 </a:t>
            </a:r>
            <a:r>
              <a:rPr sz="1800" b="1" spc="-48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5600" y="2209800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753" y="4433823"/>
            <a:ext cx="4481140" cy="7081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0006" y="4399306"/>
            <a:ext cx="4473216" cy="725863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026160"/>
            <a:ext cx="80556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background-color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 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donner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fond.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324100"/>
            <a:ext cx="84270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n’importe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quelle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2300"/>
              </a:lnSpc>
              <a:spcBef>
                <a:spcPts val="7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bloc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(prend toute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largeur) ou inline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(prend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largeur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3037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58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Background-color</a:t>
            </a:r>
            <a:endParaRPr sz="300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21100" y="203200"/>
            <a:ext cx="2649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Background-color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436245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background-color: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#E6E6E6;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800" y="4495800"/>
            <a:ext cx="51562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501775" marR="5080" indent="-838200">
              <a:lnSpc>
                <a:spcPts val="5000"/>
              </a:lnSpc>
              <a:spcBef>
                <a:spcPts val="475"/>
              </a:spcBef>
            </a:pPr>
            <a:r>
              <a:rPr dirty="0"/>
              <a:t>La</a:t>
            </a:r>
            <a:r>
              <a:rPr spc="-25" dirty="0"/>
              <a:t> </a:t>
            </a:r>
            <a:r>
              <a:rPr spc="-5" dirty="0"/>
              <a:t>syntaxe</a:t>
            </a:r>
            <a:r>
              <a:rPr spc="-30" dirty="0"/>
              <a:t> </a:t>
            </a:r>
            <a:r>
              <a:rPr spc="-5" dirty="0"/>
              <a:t>HTML</a:t>
            </a:r>
            <a:r>
              <a:rPr spc="-105" dirty="0"/>
              <a:t> </a:t>
            </a:r>
            <a:r>
              <a:rPr dirty="0"/>
              <a:t>:</a:t>
            </a:r>
            <a:r>
              <a:rPr spc="-20" dirty="0"/>
              <a:t> </a:t>
            </a:r>
            <a:r>
              <a:rPr dirty="0"/>
              <a:t>balises, </a:t>
            </a:r>
            <a:r>
              <a:rPr spc="-1210" dirty="0"/>
              <a:t> </a:t>
            </a:r>
            <a:r>
              <a:rPr spc="-5" dirty="0"/>
              <a:t>éléments</a:t>
            </a:r>
            <a:r>
              <a:rPr spc="-20" dirty="0"/>
              <a:t> </a:t>
            </a:r>
            <a:r>
              <a:rPr spc="-5" dirty="0"/>
              <a:t>et</a:t>
            </a:r>
            <a:r>
              <a:rPr spc="-15" dirty="0"/>
              <a:t> </a:t>
            </a:r>
            <a:r>
              <a:rPr spc="-5" dirty="0"/>
              <a:t>attributs</a:t>
            </a: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512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background-image</a:t>
            </a:r>
            <a:r>
              <a:rPr sz="24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définir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798" y="2082698"/>
            <a:ext cx="3031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279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2692400"/>
            <a:ext cx="849439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url("monimage.png"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répète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horizontalement 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verticalement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(comme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mosaïque)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393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7535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Background-image</a:t>
            </a:r>
            <a:endParaRPr sz="3000"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44900" y="203200"/>
            <a:ext cx="278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Background-image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798" y="939901"/>
            <a:ext cx="573659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background-image:</a:t>
            </a:r>
            <a:r>
              <a:rPr sz="24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url("img/bg.png");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800" y="4495800"/>
            <a:ext cx="6134100" cy="1384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98600" y="6311900"/>
            <a:ext cx="7365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Les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chemins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utilisés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ont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la</a:t>
            </a:r>
            <a:r>
              <a:rPr sz="2000" spc="-1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même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notation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que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vu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jusqu’à</a:t>
            </a:r>
            <a:r>
              <a:rPr sz="2000" spc="-1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présent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500" y="975461"/>
            <a:ext cx="864806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background-repeat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permet de définir la 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façon </a:t>
            </a:r>
            <a:r>
              <a:rPr sz="2400" spc="-5" dirty="0">
                <a:solidFill>
                  <a:srgbClr val="4C4C4C"/>
                </a:solidFill>
                <a:latin typeface="Arial MT"/>
                <a:cs typeface="Arial MT"/>
              </a:rPr>
              <a:t>dont l’image </a:t>
            </a:r>
            <a:r>
              <a:rPr sz="2400" dirty="0">
                <a:solidFill>
                  <a:srgbClr val="4C4C4C"/>
                </a:solidFill>
                <a:latin typeface="Arial MT"/>
                <a:cs typeface="Arial MT"/>
              </a:rPr>
              <a:t>va se </a:t>
            </a:r>
            <a:r>
              <a:rPr sz="2400" spc="-65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4C4C4C"/>
                </a:solidFill>
                <a:latin typeface="Arial MT"/>
                <a:cs typeface="Arial MT"/>
              </a:rPr>
              <a:t>répéter.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295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300" y="12344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1130300"/>
            <a:ext cx="256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7100" y="23304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100" y="28892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100" y="1727200"/>
            <a:ext cx="6209665" cy="1478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no-repeat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répétée</a:t>
            </a:r>
            <a:endParaRPr sz="2200">
              <a:latin typeface="Arial MT"/>
              <a:cs typeface="Arial MT"/>
            </a:endParaRPr>
          </a:p>
          <a:p>
            <a:pPr marL="3429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repeat-x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sera répétée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horizontalement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repeat-y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répétée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verticalement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02000" y="355600"/>
            <a:ext cx="3517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Background-repeat</a:t>
            </a:r>
            <a:endParaRPr sz="3000"/>
          </a:p>
        </p:txBody>
      </p:sp>
      <p:sp>
        <p:nvSpPr>
          <p:cNvPr id="10" name="object 10"/>
          <p:cNvSpPr txBox="1"/>
          <p:nvPr/>
        </p:nvSpPr>
        <p:spPr>
          <a:xfrm>
            <a:off x="4559300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repeat-x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0448" y="6400800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repeat-y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5400" y="6400800"/>
            <a:ext cx="122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fr-FR" sz="1800" dirty="0" smtClean="0">
                <a:latin typeface="Arial MT"/>
                <a:cs typeface="Arial MT"/>
              </a:rPr>
              <a:t>No-</a:t>
            </a:r>
            <a:r>
              <a:rPr lang="fr-FR" sz="1800" dirty="0" err="1" smtClean="0">
                <a:latin typeface="Arial MT"/>
                <a:cs typeface="Arial MT"/>
              </a:rPr>
              <a:t>repeat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4495800"/>
            <a:ext cx="2882900" cy="16383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0600" y="4495800"/>
            <a:ext cx="2882900" cy="16129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2900" y="4508500"/>
            <a:ext cx="28956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3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09700"/>
            <a:ext cx="8213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Trouver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jolies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textures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http://subtlepatterns.com/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2500" y="355600"/>
            <a:ext cx="567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r>
              <a:rPr sz="30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30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pratique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298700"/>
            <a:ext cx="100711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05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32572"/>
            <a:ext cx="86353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400"/>
              </a:lnSpc>
              <a:spcBef>
                <a:spcPts val="100"/>
              </a:spcBef>
            </a:pPr>
            <a:r>
              <a:rPr sz="19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 </a:t>
            </a:r>
            <a:r>
              <a:rPr sz="1900" dirty="0">
                <a:solidFill>
                  <a:srgbClr val="418DD3"/>
                </a:solidFill>
                <a:latin typeface="Arial MT"/>
                <a:cs typeface="Arial MT"/>
              </a:rPr>
              <a:t>: valeur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permet de donner la position de l’image de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fond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1900" spc="-5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rapport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coin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 haut gauche.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i="1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900" i="1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utiliser</a:t>
            </a:r>
            <a:r>
              <a:rPr sz="1900" i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avec background-repeat:</a:t>
            </a:r>
            <a:r>
              <a:rPr sz="1900" i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900" i="1" spc="-5" dirty="0">
                <a:solidFill>
                  <a:srgbClr val="585858"/>
                </a:solidFill>
                <a:latin typeface="Arial"/>
                <a:cs typeface="Arial"/>
              </a:rPr>
              <a:t>no-repeat.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900" spc="-25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19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19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304414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044825"/>
            <a:ext cx="126364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2499360"/>
            <a:ext cx="8710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7500">
              <a:lnSpc>
                <a:spcPct val="136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100" spc="15" baseline="3968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numériques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des axes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x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y : </a:t>
            </a:r>
            <a:r>
              <a:rPr sz="19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background-position: 10px 30px; </a:t>
            </a:r>
            <a:r>
              <a:rPr sz="1900" spc="-5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1900" spc="-25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lettre </a:t>
            </a:r>
            <a:r>
              <a:rPr sz="19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background-position:right</a:t>
            </a:r>
            <a:r>
              <a:rPr sz="19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418DD3"/>
                </a:solidFill>
                <a:latin typeface="Arial MT"/>
                <a:cs typeface="Arial MT"/>
              </a:rPr>
              <a:t>top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(en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 haut</a:t>
            </a:r>
            <a:r>
              <a:rPr sz="19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 droite):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34855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4000" y="3286759"/>
            <a:ext cx="1688464" cy="19812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34900"/>
              </a:lnSpc>
              <a:spcBef>
                <a:spcPts val="125"/>
              </a:spcBef>
            </a:pP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top :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en haut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bottom</a:t>
            </a:r>
            <a:r>
              <a:rPr sz="19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9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9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bas </a:t>
            </a:r>
            <a:r>
              <a:rPr sz="1900" spc="-50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left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: à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gauche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 center : centré </a:t>
            </a:r>
            <a:r>
              <a:rPr sz="19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right</a:t>
            </a:r>
            <a:r>
              <a:rPr sz="19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9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9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4600" y="3879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4600" y="42602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4600" y="46539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4600" y="5047615"/>
            <a:ext cx="9144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5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55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Background-position</a:t>
            </a:r>
            <a:endParaRPr sz="3000"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40630" cy="75565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342900"/>
            <a:ext cx="3813810" cy="9144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80"/>
              </a:spcBef>
            </a:pPr>
            <a:r>
              <a:rPr sz="3000" spc="-5" dirty="0"/>
              <a:t>Une</a:t>
            </a:r>
            <a:r>
              <a:rPr sz="3000" spc="-35" dirty="0"/>
              <a:t> </a:t>
            </a:r>
            <a:r>
              <a:rPr sz="3000" spc="-5" dirty="0"/>
              <a:t>étoile</a:t>
            </a:r>
            <a:r>
              <a:rPr sz="3000" spc="-30" dirty="0"/>
              <a:t> </a:t>
            </a:r>
            <a:r>
              <a:rPr sz="3000" spc="-5" dirty="0"/>
              <a:t>alignée</a:t>
            </a:r>
            <a:r>
              <a:rPr sz="3000" spc="-35" dirty="0"/>
              <a:t> </a:t>
            </a:r>
            <a:r>
              <a:rPr sz="3000" spc="-5" dirty="0"/>
              <a:t>en </a:t>
            </a:r>
            <a:r>
              <a:rPr sz="3000" spc="-819" dirty="0"/>
              <a:t> </a:t>
            </a:r>
            <a:r>
              <a:rPr sz="3000" dirty="0"/>
              <a:t>bas</a:t>
            </a:r>
            <a:r>
              <a:rPr sz="3000" spc="-10" dirty="0"/>
              <a:t> </a:t>
            </a:r>
            <a:r>
              <a:rPr sz="3000" dirty="0"/>
              <a:t>à</a:t>
            </a:r>
            <a:r>
              <a:rPr sz="3000" spc="-10" dirty="0"/>
              <a:t> </a:t>
            </a:r>
            <a:r>
              <a:rPr sz="3000" dirty="0"/>
              <a:t>droite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254000" y="1778000"/>
            <a:ext cx="4370070" cy="302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.backgroundposition</a:t>
            </a:r>
            <a:r>
              <a:rPr sz="20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520700" marR="919480">
              <a:lnSpc>
                <a:spcPct val="152800"/>
              </a:lnSpc>
              <a:spcBef>
                <a:spcPts val="359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background-color: #A4D0F2;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background-image: url('img/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etoile.png');</a:t>
            </a:r>
            <a:endParaRPr sz="18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background-repeat: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no-repeat;</a:t>
            </a:r>
            <a:endParaRPr sz="18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335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background-position: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bottom;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8900" y="2400300"/>
            <a:ext cx="4883150" cy="2749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299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125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313154"/>
            <a:ext cx="876744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background-attachment: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très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 utilisé, et permet de définir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l’image 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défile par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rapport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 document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2465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202179"/>
            <a:ext cx="8362950" cy="1486535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par défaut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(et si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on 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précise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pas), 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scroll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32600"/>
              </a:lnSpc>
              <a:spcBef>
                <a:spcPts val="5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utiliser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background-attachment:fixed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l’image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reste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visible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 scroll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par-dessus.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2985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57500" y="355600"/>
            <a:ext cx="4406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Background-attachment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4191000"/>
            <a:ext cx="4394200" cy="29718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100" y="4216400"/>
            <a:ext cx="43307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5200" y="203200"/>
            <a:ext cx="306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/>
              <a:t>Tout</a:t>
            </a:r>
            <a:r>
              <a:rPr sz="2400" spc="-25" dirty="0"/>
              <a:t> </a:t>
            </a:r>
            <a:r>
              <a:rPr sz="2400" dirty="0"/>
              <a:t>dans</a:t>
            </a:r>
            <a:r>
              <a:rPr sz="2400" spc="-25" dirty="0"/>
              <a:t> </a:t>
            </a:r>
            <a:r>
              <a:rPr sz="2400" dirty="0"/>
              <a:t>une</a:t>
            </a:r>
            <a:r>
              <a:rPr sz="2400" spc="-25" dirty="0"/>
              <a:t> </a:t>
            </a:r>
            <a:r>
              <a:rPr sz="2400" dirty="0"/>
              <a:t>ligne</a:t>
            </a:r>
            <a:r>
              <a:rPr sz="2400" spc="-25" dirty="0"/>
              <a:t> </a:t>
            </a:r>
            <a:r>
              <a:rPr sz="2400" dirty="0"/>
              <a:t>!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8156575" cy="262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Il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est possible de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combiner toutes ces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propriétés dans une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seule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et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même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ligne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propriete1 propriete2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propriete3;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background:#7AAAAF</a:t>
            </a:r>
            <a:r>
              <a:rPr sz="18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url("img/etoile.png")</a:t>
            </a:r>
            <a:r>
              <a:rPr sz="1800" b="1" spc="-2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no-repeat</a:t>
            </a:r>
            <a:r>
              <a:rPr sz="1800" b="1" spc="-1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center</a:t>
            </a:r>
            <a:r>
              <a:rPr sz="1800" b="1" spc="-2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651" y="5030963"/>
            <a:ext cx="4771822" cy="313266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152775" marR="5080" indent="-1918335">
              <a:lnSpc>
                <a:spcPts val="5000"/>
              </a:lnSpc>
              <a:spcBef>
                <a:spcPts val="475"/>
              </a:spcBef>
            </a:pPr>
            <a:r>
              <a:rPr spc="-5" dirty="0"/>
              <a:t>Dimensions,</a:t>
            </a:r>
            <a:r>
              <a:rPr spc="-50" dirty="0"/>
              <a:t> </a:t>
            </a:r>
            <a:r>
              <a:rPr spc="-5" dirty="0"/>
              <a:t>margin</a:t>
            </a:r>
            <a:r>
              <a:rPr spc="-50" dirty="0"/>
              <a:t> </a:t>
            </a:r>
            <a:r>
              <a:rPr spc="-5" dirty="0"/>
              <a:t>et </a:t>
            </a:r>
            <a:r>
              <a:rPr spc="-1205" dirty="0"/>
              <a:t> </a:t>
            </a:r>
            <a:r>
              <a:rPr spc="-5" dirty="0"/>
              <a:t>padding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1485900"/>
            <a:ext cx="921448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structurent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(texte,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images,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Chaque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rôle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présenté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principe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2197100" y="3505200"/>
            <a:ext cx="351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E46C0A"/>
                </a:solidFill>
                <a:latin typeface="Arial"/>
                <a:cs typeface="Arial"/>
              </a:rPr>
              <a:t>&lt;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7100" y="4775200"/>
            <a:ext cx="351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9800" y="6045200"/>
            <a:ext cx="311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400" i="1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7100" y="6210300"/>
            <a:ext cx="209550" cy="425758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20"/>
              </a:spcBef>
            </a:pP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a  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86200" y="4864100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808080"/>
                </a:solidFill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98900" y="5575300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808080"/>
                </a:solidFill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9800" y="3416300"/>
            <a:ext cx="8077200" cy="3213100"/>
            <a:chOff x="939800" y="3416300"/>
            <a:chExt cx="8077200" cy="3213100"/>
          </a:xfrm>
        </p:grpSpPr>
        <p:sp>
          <p:nvSpPr>
            <p:cNvPr id="16" name="object 16"/>
            <p:cNvSpPr/>
            <p:nvPr/>
          </p:nvSpPr>
          <p:spPr>
            <a:xfrm>
              <a:off x="4673999" y="506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4508"/>
                  </a:moveTo>
                  <a:lnTo>
                    <a:pt x="0" y="4508"/>
                  </a:lnTo>
                  <a:lnTo>
                    <a:pt x="0" y="12699"/>
                  </a:lnTo>
                  <a:lnTo>
                    <a:pt x="12700" y="12699"/>
                  </a:lnTo>
                  <a:lnTo>
                    <a:pt x="12700" y="4508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4508"/>
                  </a:lnTo>
                  <a:lnTo>
                    <a:pt x="7048" y="4508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73999" y="506798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12699"/>
                  </a:moveTo>
                  <a:lnTo>
                    <a:pt x="12700" y="4508"/>
                  </a:lnTo>
                  <a:lnTo>
                    <a:pt x="5651" y="4508"/>
                  </a:lnTo>
                  <a:lnTo>
                    <a:pt x="6350" y="0"/>
                  </a:lnTo>
                  <a:lnTo>
                    <a:pt x="7048" y="4508"/>
                  </a:lnTo>
                  <a:lnTo>
                    <a:pt x="0" y="4508"/>
                  </a:lnTo>
                  <a:lnTo>
                    <a:pt x="0" y="12699"/>
                  </a:lnTo>
                  <a:lnTo>
                    <a:pt x="12700" y="12699"/>
                  </a:lnTo>
                  <a:close/>
                </a:path>
              </a:pathLst>
            </a:custGeom>
            <a:ln w="2556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80071" y="4671354"/>
              <a:ext cx="0" cy="765175"/>
            </a:xfrm>
            <a:custGeom>
              <a:avLst/>
              <a:gdLst/>
              <a:ahLst/>
              <a:cxnLst/>
              <a:rect l="l" t="t" r="r" b="b"/>
              <a:pathLst>
                <a:path h="765175">
                  <a:moveTo>
                    <a:pt x="0" y="0"/>
                  </a:moveTo>
                  <a:lnTo>
                    <a:pt x="0" y="764667"/>
                  </a:lnTo>
                </a:path>
              </a:pathLst>
            </a:custGeom>
            <a:ln w="28575">
              <a:solidFill>
                <a:srgbClr val="F3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32287" y="4571552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5" h="95885">
                  <a:moveTo>
                    <a:pt x="47777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77" y="0"/>
                  </a:lnTo>
                  <a:close/>
                </a:path>
              </a:pathLst>
            </a:custGeom>
            <a:solidFill>
              <a:srgbClr val="F37B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52479" y="4671354"/>
              <a:ext cx="0" cy="765175"/>
            </a:xfrm>
            <a:custGeom>
              <a:avLst/>
              <a:gdLst/>
              <a:ahLst/>
              <a:cxnLst/>
              <a:rect l="l" t="t" r="r" b="b"/>
              <a:pathLst>
                <a:path h="765175">
                  <a:moveTo>
                    <a:pt x="0" y="0"/>
                  </a:moveTo>
                  <a:lnTo>
                    <a:pt x="0" y="764667"/>
                  </a:lnTo>
                </a:path>
              </a:pathLst>
            </a:custGeom>
            <a:ln w="28575">
              <a:solidFill>
                <a:srgbClr val="F3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504695" y="4571552"/>
              <a:ext cx="95885" cy="95885"/>
            </a:xfrm>
            <a:custGeom>
              <a:avLst/>
              <a:gdLst/>
              <a:ahLst/>
              <a:cxnLst/>
              <a:rect l="l" t="t" r="r" b="b"/>
              <a:pathLst>
                <a:path w="95884" h="95885">
                  <a:moveTo>
                    <a:pt x="47790" y="0"/>
                  </a:moveTo>
                  <a:lnTo>
                    <a:pt x="0" y="95567"/>
                  </a:lnTo>
                  <a:lnTo>
                    <a:pt x="95567" y="95567"/>
                  </a:lnTo>
                  <a:lnTo>
                    <a:pt x="47790" y="0"/>
                  </a:lnTo>
                  <a:close/>
                </a:path>
              </a:pathLst>
            </a:custGeom>
            <a:solidFill>
              <a:srgbClr val="F37B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800" y="3416300"/>
              <a:ext cx="8077200" cy="3213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2310" cy="27432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 algn="just">
              <a:lnSpc>
                <a:spcPct val="144100"/>
              </a:lnSpc>
              <a:spcBef>
                <a:spcPts val="15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altération CSS, les éléments de bloc prennent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largeur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leur parent, 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suivis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ligne 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(body,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html, p, 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div,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  <a:p>
            <a:pPr marL="393700" marR="213360" indent="-381000" algn="just">
              <a:lnSpc>
                <a:spcPct val="142300"/>
              </a:lnSpc>
              <a:spcBef>
                <a:spcPts val="700"/>
              </a:spcBef>
              <a:buChar char="•"/>
              <a:tabLst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 prennent la largeur de leur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suivis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d’un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(span,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strong,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img,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92400" y="355600"/>
            <a:ext cx="4747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Petit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rappel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inline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block</a:t>
            </a:r>
            <a:endParaRPr sz="300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6639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width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(largeur)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height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(hauteur)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applicables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QUE sur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 de bloc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915225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auto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parent),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400" spc="-6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numérique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en px,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%</a:t>
            </a:r>
            <a:r>
              <a:rPr sz="24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em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body{ width: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800px;}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5000" y="355600"/>
            <a:ext cx="88607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Largeur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hauteur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d'un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width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height</a:t>
            </a:r>
            <a:endParaRPr sz="300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6129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algn="just">
              <a:lnSpc>
                <a:spcPct val="144100"/>
              </a:lnSpc>
              <a:spcBef>
                <a:spcPts val="15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utiliser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max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déterminer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tailles maximums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minimums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IE6)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min-width,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min-height, </a:t>
            </a:r>
            <a:r>
              <a:rPr sz="2400" spc="-6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max-width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max-height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688" y="3149600"/>
            <a:ext cx="9189085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numériques</a:t>
            </a:r>
            <a:endParaRPr sz="2400">
              <a:latin typeface="Arial MT"/>
              <a:cs typeface="Arial MT"/>
            </a:endParaRPr>
          </a:p>
          <a:p>
            <a:pPr marL="1143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gérer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débordement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d’image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14300" marR="5080" indent="-102235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img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{ max-width: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100%;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}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images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limitées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leur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0" y="355600"/>
            <a:ext cx="1994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Max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min</a:t>
            </a:r>
            <a:endParaRPr sz="300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1572260"/>
            <a:ext cx="80645" cy="1352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00" spc="1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600" y="1485900"/>
            <a:ext cx="80454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existe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deux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types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marges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intérieure appelée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18DD3"/>
                </a:solidFill>
                <a:latin typeface="Arial MT"/>
                <a:cs typeface="Arial MT"/>
              </a:rPr>
              <a:t>padding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appelée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18DD3"/>
                </a:solidFill>
                <a:latin typeface="Arial MT"/>
                <a:cs typeface="Arial MT"/>
              </a:rPr>
              <a:t>margin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81500" y="355600"/>
            <a:ext cx="1359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Marges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00" y="2057400"/>
            <a:ext cx="7505700" cy="4292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33500" y="6565900"/>
            <a:ext cx="7343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(s'il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 une</a:t>
            </a:r>
            <a:r>
              <a:rPr sz="16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bordure elle</a:t>
            </a:r>
            <a:r>
              <a:rPr sz="16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est elle</a:t>
            </a:r>
            <a:r>
              <a:rPr sz="16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aussi ajoutée</a:t>
            </a:r>
            <a:r>
              <a:rPr sz="16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à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 la</a:t>
            </a:r>
            <a:r>
              <a:rPr sz="1600" spc="-10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666666"/>
                </a:solidFill>
                <a:latin typeface="Arial MT"/>
                <a:cs typeface="Arial MT"/>
              </a:rPr>
              <a:t>largeur effective des éléments)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160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margin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détermine l’espace entre le bord de l’élément,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suivant.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849566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margin: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cotés</a:t>
            </a:r>
            <a:endParaRPr sz="2400">
              <a:latin typeface="Arial MT"/>
              <a:cs typeface="Arial MT"/>
            </a:endParaRPr>
          </a:p>
          <a:p>
            <a:pPr marL="12700" marR="248920">
              <a:lnSpc>
                <a:spcPct val="145800"/>
              </a:lnSpc>
              <a:spcBef>
                <a:spcPts val="500"/>
              </a:spcBef>
            </a:pP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unité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mesure,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positive ou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négative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extérieure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individuellement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698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3257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38036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2082800"/>
            <a:ext cx="531177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475" baseline="3367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margin-top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2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haute</a:t>
            </a:r>
            <a:endParaRPr sz="2200">
              <a:latin typeface="Arial MT"/>
              <a:cs typeface="Arial MT"/>
            </a:endParaRPr>
          </a:p>
          <a:p>
            <a:pPr marL="330200" marR="5080">
              <a:lnSpc>
                <a:spcPct val="166700"/>
              </a:lnSpc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margin-right :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extérieure droite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margin-bottom</a:t>
            </a:r>
            <a:r>
              <a:rPr sz="2200" spc="-2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2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basse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margin-left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22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0400" y="4150359"/>
            <a:ext cx="86658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4 valeurs :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margin: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10px 5px 8px 15px;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(dans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l’ordre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haut, droite,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bas, gauche)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14600" y="355600"/>
            <a:ext cx="5085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extérieure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margin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576195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Ajouter </a:t>
            </a:r>
            <a:r>
              <a:rPr sz="2100" dirty="0"/>
              <a:t>une </a:t>
            </a:r>
            <a:r>
              <a:rPr sz="2100" spc="-5" dirty="0"/>
              <a:t>marge </a:t>
            </a:r>
            <a:r>
              <a:rPr sz="2100" dirty="0"/>
              <a:t> </a:t>
            </a:r>
            <a:r>
              <a:rPr sz="2100" spc="-5" dirty="0"/>
              <a:t>sous</a:t>
            </a:r>
            <a:r>
              <a:rPr sz="2100" spc="-50" dirty="0"/>
              <a:t> </a:t>
            </a:r>
            <a:r>
              <a:rPr sz="2100" dirty="0"/>
              <a:t>un</a:t>
            </a:r>
            <a:r>
              <a:rPr sz="2100" spc="-45" dirty="0"/>
              <a:t> </a:t>
            </a:r>
            <a:r>
              <a:rPr sz="2100" dirty="0"/>
              <a:t>paragraphe</a:t>
            </a:r>
            <a:endParaRPr sz="21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50063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margin-bottom:</a:t>
            </a:r>
            <a:r>
              <a:rPr sz="1800" b="1" spc="-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30px;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3900" y="4203700"/>
            <a:ext cx="4603271" cy="2171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3900" y="1117600"/>
            <a:ext cx="4737100" cy="19939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637418" y="3263607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241300"/>
            <a:ext cx="2717800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</a:pPr>
            <a:r>
              <a:rPr sz="2400" spc="-5" dirty="0"/>
              <a:t>Ajouter</a:t>
            </a:r>
            <a:r>
              <a:rPr sz="2400" spc="-55" dirty="0"/>
              <a:t> </a:t>
            </a:r>
            <a:r>
              <a:rPr sz="2400" dirty="0"/>
              <a:t>une</a:t>
            </a:r>
            <a:r>
              <a:rPr sz="2400" spc="-45" dirty="0"/>
              <a:t> </a:t>
            </a:r>
            <a:r>
              <a:rPr sz="2400" spc="-5" dirty="0"/>
              <a:t>marge </a:t>
            </a:r>
            <a:r>
              <a:rPr sz="2400" spc="-650" dirty="0"/>
              <a:t> </a:t>
            </a:r>
            <a:r>
              <a:rPr sz="2400" spc="-5" dirty="0"/>
              <a:t>sous</a:t>
            </a:r>
            <a:r>
              <a:rPr sz="2400" spc="-15" dirty="0"/>
              <a:t> </a:t>
            </a:r>
            <a:r>
              <a:rPr sz="2400" dirty="0"/>
              <a:t>un</a:t>
            </a:r>
            <a:r>
              <a:rPr sz="2400" spc="-10" dirty="0"/>
              <a:t> </a:t>
            </a:r>
            <a:r>
              <a:rPr sz="2400" dirty="0"/>
              <a:t>titre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2489200"/>
            <a:ext cx="2770505" cy="329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50px</a:t>
            </a:r>
            <a:r>
              <a:rPr sz="1800" b="1" spc="-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2700" marR="5080">
              <a:lnSpc>
                <a:spcPct val="145100"/>
              </a:lnSpc>
              <a:spcBef>
                <a:spcPts val="1665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Ici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50px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correspondent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la </a:t>
            </a:r>
            <a:r>
              <a:rPr sz="1800" spc="-48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haute et basse et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0 </a:t>
            </a:r>
            <a:r>
              <a:rPr sz="18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aux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marges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gauches et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droites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30700" y="1257300"/>
            <a:ext cx="4838700" cy="2456180"/>
            <a:chOff x="4330700" y="1257300"/>
            <a:chExt cx="4838700" cy="2456180"/>
          </a:xfrm>
        </p:grpSpPr>
        <p:sp>
          <p:nvSpPr>
            <p:cNvPr id="6" name="object 6"/>
            <p:cNvSpPr/>
            <p:nvPr/>
          </p:nvSpPr>
          <p:spPr>
            <a:xfrm>
              <a:off x="6497385" y="3052952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700" y="1257300"/>
              <a:ext cx="4838700" cy="19558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8000" y="4000500"/>
            <a:ext cx="4639105" cy="238635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30400" y="203200"/>
            <a:ext cx="6209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Centrer</a:t>
            </a:r>
            <a:r>
              <a:rPr sz="2400" spc="-25" dirty="0"/>
              <a:t> </a:t>
            </a:r>
            <a:r>
              <a:rPr sz="2400" dirty="0"/>
              <a:t>horizontalement</a:t>
            </a:r>
            <a:r>
              <a:rPr sz="2400" spc="-20" dirty="0"/>
              <a:t> </a:t>
            </a:r>
            <a:r>
              <a:rPr sz="2400" dirty="0"/>
              <a:t>à</a:t>
            </a:r>
            <a:r>
              <a:rPr sz="2400" spc="-20" dirty="0"/>
              <a:t> </a:t>
            </a:r>
            <a:r>
              <a:rPr sz="2400" dirty="0"/>
              <a:t>l’aide</a:t>
            </a:r>
            <a:r>
              <a:rPr sz="2400" spc="-20" dirty="0"/>
              <a:t> </a:t>
            </a:r>
            <a:r>
              <a:rPr sz="2400" dirty="0"/>
              <a:t>de</a:t>
            </a:r>
            <a:r>
              <a:rPr sz="2400" spc="-20" dirty="0"/>
              <a:t> </a:t>
            </a:r>
            <a:r>
              <a:rPr sz="2400" spc="-5" dirty="0"/>
              <a:t>margin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078604" cy="1993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 centrer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 élément de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type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bloc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horizontalement dans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son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parent il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faut </a:t>
            </a:r>
            <a:r>
              <a:rPr sz="18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lui donner une largeur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(width),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et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appliquer une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marge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auto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gauche et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droite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1908810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520700" marR="5080">
              <a:lnSpc>
                <a:spcPct val="155600"/>
              </a:lnSpc>
              <a:spcBef>
                <a:spcPts val="340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width: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800px;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5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0</a:t>
            </a:r>
            <a:r>
              <a:rPr sz="15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auto;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1300" y="3924300"/>
            <a:ext cx="70612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77443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défaut,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margin top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 bottom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inline 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fonctionnera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(puisqu’il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flux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page).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left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right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fonctionnera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contre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70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Margin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éléments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inline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5600"/>
            <a:ext cx="555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initiation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09483"/>
            <a:ext cx="4173854" cy="344932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bases</a:t>
            </a:r>
            <a:r>
              <a:rPr sz="13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site</a:t>
            </a:r>
            <a:r>
              <a:rPr sz="13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web</a:t>
            </a:r>
            <a:endParaRPr sz="1300" dirty="0">
              <a:latin typeface="Arial"/>
              <a:cs typeface="Arial"/>
            </a:endParaRPr>
          </a:p>
          <a:p>
            <a:pPr marL="393700" indent="-381635">
              <a:lnSpc>
                <a:spcPct val="100000"/>
              </a:lnSpc>
              <a:spcBef>
                <a:spcPts val="535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3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r>
              <a:rPr sz="13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r>
              <a:rPr sz="13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généralités</a:t>
            </a:r>
            <a:endParaRPr sz="1300" dirty="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100" spc="-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définition</a:t>
            </a:r>
            <a:endParaRPr sz="1100" dirty="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W3C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WHATWG</a:t>
            </a:r>
            <a:endParaRPr sz="1100" dirty="0">
              <a:latin typeface="Arial MT"/>
              <a:cs typeface="Arial MT"/>
            </a:endParaRPr>
          </a:p>
          <a:p>
            <a:pPr marL="838200" marR="144145" lvl="1" indent="-318135">
              <a:lnSpc>
                <a:spcPct val="113700"/>
              </a:lnSpc>
              <a:spcBef>
                <a:spcPts val="20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Présentation rapide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 quelques </a:t>
            </a:r>
            <a:r>
              <a:rPr sz="1100" spc="-5" dirty="0" err="1">
                <a:solidFill>
                  <a:srgbClr val="585858"/>
                </a:solidFill>
                <a:latin typeface="Arial MT"/>
                <a:cs typeface="Arial MT"/>
              </a:rPr>
              <a:t>outils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 smtClean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100" spc="-5" dirty="0" err="1" smtClean="0">
                <a:solidFill>
                  <a:srgbClr val="585858"/>
                </a:solidFill>
                <a:latin typeface="Arial MT"/>
                <a:cs typeface="Arial MT"/>
              </a:rPr>
              <a:t>éditeurs</a:t>
            </a:r>
            <a:r>
              <a:rPr sz="1100" spc="-5" dirty="0" smtClean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1100" spc="-29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 err="1" smtClean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1100" dirty="0" smtClean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1100" spc="-5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 smtClean="0">
                <a:solidFill>
                  <a:srgbClr val="585858"/>
                </a:solidFill>
                <a:latin typeface="Arial MT"/>
                <a:cs typeface="Arial MT"/>
              </a:rPr>
              <a:t>clients FTP</a:t>
            </a:r>
            <a:endParaRPr sz="1100" dirty="0" smtClean="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 smtClean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300" b="1" spc="-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 err="1" smtClean="0">
                <a:solidFill>
                  <a:srgbClr val="585858"/>
                </a:solidFill>
                <a:latin typeface="Arial"/>
                <a:cs typeface="Arial"/>
              </a:rPr>
              <a:t>syntaxe</a:t>
            </a:r>
            <a:r>
              <a:rPr sz="1300" b="1" spc="-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 smtClean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r>
              <a:rPr sz="1300" b="1" spc="-3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 smtClean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1300" b="1" spc="-1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 err="1" smtClean="0">
                <a:solidFill>
                  <a:srgbClr val="585858"/>
                </a:solidFill>
                <a:latin typeface="Arial"/>
                <a:cs typeface="Arial"/>
              </a:rPr>
              <a:t>balises</a:t>
            </a:r>
            <a:r>
              <a:rPr sz="1300" b="1" dirty="0" smtClean="0">
                <a:solidFill>
                  <a:srgbClr val="585858"/>
                </a:solidFill>
                <a:latin typeface="Arial"/>
                <a:cs typeface="Arial"/>
              </a:rPr>
              <a:t>,</a:t>
            </a:r>
            <a:r>
              <a:rPr sz="1300" b="1" spc="-10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 err="1" smtClean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1300" b="1" spc="-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 smtClean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300" b="1" spc="-15" dirty="0" smtClean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 err="1" smtClean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endParaRPr sz="1300" dirty="0" smtClean="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 smtClean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100" spc="-20" dirty="0" smtClean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principe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d'élément</a:t>
            </a:r>
            <a:endParaRPr sz="1100" dirty="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Attributs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endParaRPr sz="1100" dirty="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Quelques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exemples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d'attributs</a:t>
            </a:r>
            <a:endParaRPr sz="1100" dirty="0">
              <a:latin typeface="Arial MT"/>
              <a:cs typeface="Arial MT"/>
            </a:endParaRPr>
          </a:p>
          <a:p>
            <a:pPr marL="393700" marR="109220" indent="-381635">
              <a:lnSpc>
                <a:spcPct val="109000"/>
              </a:lnSpc>
              <a:spcBef>
                <a:spcPts val="34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Doctype,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html, body :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structure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d'un document </a:t>
            </a:r>
            <a:r>
              <a:rPr sz="1300" b="1" spc="-3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valide</a:t>
            </a:r>
            <a:endParaRPr sz="1300" dirty="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1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doctype</a:t>
            </a:r>
            <a:endParaRPr sz="1100" dirty="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2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&lt;html&gt;,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&lt;head&gt;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&lt;body&gt;</a:t>
            </a:r>
            <a:endParaRPr sz="1100" dirty="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commentaires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677376"/>
            <a:ext cx="4195445" cy="35502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79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5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15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5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structuration</a:t>
            </a:r>
            <a:r>
              <a:rPr sz="15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du</a:t>
            </a:r>
            <a:r>
              <a:rPr sz="15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endParaRPr sz="15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i="1" spc="-5" dirty="0">
                <a:solidFill>
                  <a:srgbClr val="585858"/>
                </a:solidFill>
                <a:latin typeface="Arial"/>
                <a:cs typeface="Arial"/>
              </a:rPr>
              <a:t>division</a:t>
            </a:r>
            <a:r>
              <a:rPr sz="1300" i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&lt;div&gt;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Espaces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insécables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&lt;h1&gt;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&lt;h6&gt;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&lt;blockquote&gt;</a:t>
            </a:r>
            <a:endParaRPr sz="13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54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5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r>
              <a:rPr sz="15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585858"/>
                </a:solidFill>
                <a:latin typeface="Arial"/>
                <a:cs typeface="Arial"/>
              </a:rPr>
              <a:t>hypertexte</a:t>
            </a:r>
            <a:endParaRPr sz="1500">
              <a:latin typeface="Arial"/>
              <a:cs typeface="Arial"/>
            </a:endParaRP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Fonction</a:t>
            </a:r>
            <a:r>
              <a:rPr sz="1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d'un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&lt;a&gt;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13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externes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internes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hiérarchisation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endParaRPr sz="1300">
              <a:latin typeface="Arial MT"/>
              <a:cs typeface="Arial MT"/>
            </a:endParaRPr>
          </a:p>
          <a:p>
            <a:pPr marL="837565" marR="476884" lvl="1" indent="-317500">
              <a:lnSpc>
                <a:spcPct val="1153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Ouvrir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un lien dans un nouvel onglet ou </a:t>
            </a:r>
            <a:r>
              <a:rPr sz="1300" spc="-3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laisser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l'utilisateur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choisir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13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spéciaux</a:t>
            </a:r>
            <a:r>
              <a:rPr sz="13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mailto,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ancres,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10015" cy="421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imbriquer les balises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(on y reviendra)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unes dans 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autres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Arial MT"/>
              <a:cs typeface="Arial MT"/>
            </a:endParaRPr>
          </a:p>
          <a:p>
            <a:pPr marL="749300">
              <a:lnSpc>
                <a:spcPts val="3770"/>
              </a:lnSpc>
            </a:pP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&lt;p&gt;</a:t>
            </a:r>
            <a:r>
              <a:rPr sz="3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Hooo</a:t>
            </a:r>
            <a:r>
              <a:rPr sz="32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un</a:t>
            </a:r>
            <a:r>
              <a:rPr sz="32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bloc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!!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3200">
              <a:latin typeface="Arial MT"/>
              <a:cs typeface="Arial MT"/>
            </a:endParaRPr>
          </a:p>
          <a:p>
            <a:pPr marL="749300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&lt;div&gt;</a:t>
            </a:r>
            <a:endParaRPr sz="3200">
              <a:latin typeface="Arial MT"/>
              <a:cs typeface="Arial MT"/>
            </a:endParaRPr>
          </a:p>
          <a:p>
            <a:pPr marL="1585595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&lt;p&gt;</a:t>
            </a:r>
            <a:r>
              <a:rPr sz="3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Et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un</a:t>
            </a:r>
            <a:r>
              <a:rPr sz="32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joli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paragraphe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3200">
              <a:latin typeface="Arial MT"/>
              <a:cs typeface="Arial MT"/>
            </a:endParaRPr>
          </a:p>
          <a:p>
            <a:pPr marL="1585595">
              <a:lnSpc>
                <a:spcPts val="3700"/>
              </a:lnSpc>
            </a:pP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&lt;p&gt;</a:t>
            </a:r>
            <a:r>
              <a:rPr sz="3200" spc="-1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808080"/>
                </a:solidFill>
                <a:latin typeface="Arial MT"/>
                <a:cs typeface="Arial MT"/>
              </a:rPr>
              <a:t>Et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autre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un</a:t>
            </a:r>
            <a:r>
              <a:rPr sz="3200" spc="-15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joli</a:t>
            </a:r>
            <a:r>
              <a:rPr sz="3200" spc="-2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808080"/>
                </a:solidFill>
                <a:latin typeface="Arial MT"/>
                <a:cs typeface="Arial MT"/>
              </a:rPr>
              <a:t>paragraphe</a:t>
            </a:r>
            <a:r>
              <a:rPr sz="3200" spc="-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3200">
              <a:latin typeface="Arial MT"/>
              <a:cs typeface="Arial MT"/>
            </a:endParaRPr>
          </a:p>
          <a:p>
            <a:pPr marL="749300">
              <a:lnSpc>
                <a:spcPts val="3770"/>
              </a:lnSpc>
            </a:pPr>
            <a:r>
              <a:rPr sz="3200" dirty="0">
                <a:solidFill>
                  <a:srgbClr val="E46C0A"/>
                </a:solidFill>
                <a:latin typeface="Arial MT"/>
                <a:cs typeface="Arial MT"/>
              </a:rPr>
              <a:t>&lt;/div&gt;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30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principe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572260"/>
            <a:ext cx="864806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padding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détermine un espacement entre le bord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boite 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 contenu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400" y="2974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2870200"/>
            <a:ext cx="873315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padding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aux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côtés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en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unité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mesure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400" y="3571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marge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intérieure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8700" y="5080000"/>
            <a:ext cx="5791200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1844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739900"/>
            <a:ext cx="5885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individuellement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200" y="29527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35115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200" y="40703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2349500"/>
            <a:ext cx="5387340" cy="202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</a:tabLst>
            </a:pPr>
            <a:r>
              <a:rPr sz="2475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padding-top</a:t>
            </a:r>
            <a:r>
              <a:rPr sz="2200" spc="-2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intérieure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haute</a:t>
            </a:r>
            <a:endParaRPr sz="2200">
              <a:latin typeface="Arial MT"/>
              <a:cs typeface="Arial MT"/>
            </a:endParaRPr>
          </a:p>
          <a:p>
            <a:pPr marL="342900" marR="5080">
              <a:lnSpc>
                <a:spcPts val="4400"/>
              </a:lnSpc>
              <a:spcBef>
                <a:spcPts val="140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padding-right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intérieure droite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padding-bottom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marge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intérieure basse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padding-left</a:t>
            </a:r>
            <a:r>
              <a:rPr sz="22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intérieure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400" y="4676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4404359"/>
            <a:ext cx="7970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Ou rassembler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4 valeurs 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padding: 10px 5px 8px 15px; </a:t>
            </a:r>
            <a:r>
              <a:rPr sz="2400" spc="-6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(dans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l’ordre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haut, droite,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bas, gauche)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108200" y="355600"/>
            <a:ext cx="5913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Padding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marge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intérieure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3275779"/>
                </a:moveTo>
                <a:lnTo>
                  <a:pt x="10071100" y="3275779"/>
                </a:lnTo>
                <a:lnTo>
                  <a:pt x="10071100" y="0"/>
                </a:lnTo>
                <a:lnTo>
                  <a:pt x="0" y="0"/>
                </a:lnTo>
                <a:lnTo>
                  <a:pt x="0" y="3275779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7000" y="7261324"/>
            <a:ext cx="169545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316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75780"/>
            <a:ext cx="10071100" cy="4281170"/>
            <a:chOff x="0" y="3275780"/>
            <a:chExt cx="10071100" cy="4281170"/>
          </a:xfrm>
        </p:grpSpPr>
        <p:sp>
          <p:nvSpPr>
            <p:cNvPr id="5" name="object 5"/>
            <p:cNvSpPr/>
            <p:nvPr/>
          </p:nvSpPr>
          <p:spPr>
            <a:xfrm>
              <a:off x="0" y="3275780"/>
              <a:ext cx="10071100" cy="4281170"/>
            </a:xfrm>
            <a:custGeom>
              <a:avLst/>
              <a:gdLst/>
              <a:ahLst/>
              <a:cxnLst/>
              <a:rect l="l" t="t" r="r" b="b"/>
              <a:pathLst>
                <a:path w="10071100" h="4281170">
                  <a:moveTo>
                    <a:pt x="0" y="0"/>
                  </a:moveTo>
                  <a:lnTo>
                    <a:pt x="10071100" y="0"/>
                  </a:lnTo>
                  <a:lnTo>
                    <a:pt x="10071100" y="4280719"/>
                  </a:lnTo>
                  <a:lnTo>
                    <a:pt x="0" y="4280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435599"/>
              <a:ext cx="9055100" cy="2006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00" y="3428999"/>
              <a:ext cx="9055100" cy="1866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4527" y="5075976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09900" y="203200"/>
            <a:ext cx="407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Ajouter</a:t>
            </a:r>
            <a:r>
              <a:rPr sz="2400" spc="-30" dirty="0"/>
              <a:t> </a:t>
            </a:r>
            <a:r>
              <a:rPr sz="2400" dirty="0"/>
              <a:t>du</a:t>
            </a:r>
            <a:r>
              <a:rPr sz="2400" spc="-20" dirty="0"/>
              <a:t> </a:t>
            </a:r>
            <a:r>
              <a:rPr sz="2400" dirty="0"/>
              <a:t>padding</a:t>
            </a:r>
            <a:r>
              <a:rPr sz="2400" spc="-20" dirty="0"/>
              <a:t> </a:t>
            </a:r>
            <a:r>
              <a:rPr sz="2400" spc="-5" dirty="0"/>
              <a:t>au</a:t>
            </a:r>
            <a:r>
              <a:rPr sz="2400" spc="-30" dirty="0"/>
              <a:t> </a:t>
            </a:r>
            <a:r>
              <a:rPr sz="2400" dirty="0"/>
              <a:t>body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470001" y="939901"/>
            <a:ext cx="3141980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81610">
              <a:lnSpc>
                <a:spcPct val="100000"/>
              </a:lnSpc>
              <a:spcBef>
                <a:spcPts val="1820"/>
              </a:spcBef>
            </a:pPr>
            <a:r>
              <a:rPr sz="24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24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10px</a:t>
            </a:r>
            <a:r>
              <a:rPr sz="24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317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160401"/>
            <a:ext cx="2901950" cy="92011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95"/>
              </a:spcBef>
            </a:pPr>
            <a:r>
              <a:rPr sz="2000" spc="10" dirty="0"/>
              <a:t>Ajouter </a:t>
            </a:r>
            <a:r>
              <a:rPr sz="2000" spc="20" dirty="0"/>
              <a:t>du padding à </a:t>
            </a:r>
            <a:r>
              <a:rPr sz="2000" spc="25" dirty="0"/>
              <a:t> </a:t>
            </a:r>
            <a:r>
              <a:rPr sz="2000" spc="20" dirty="0"/>
              <a:t>un</a:t>
            </a:r>
            <a:r>
              <a:rPr sz="2000" spc="-5" dirty="0"/>
              <a:t> </a:t>
            </a:r>
            <a:r>
              <a:rPr sz="2000" spc="10" dirty="0"/>
              <a:t>titre</a:t>
            </a:r>
            <a:r>
              <a:rPr sz="2000" dirty="0"/>
              <a:t> </a:t>
            </a:r>
            <a:r>
              <a:rPr sz="2000" spc="20" dirty="0"/>
              <a:t>pour</a:t>
            </a:r>
            <a:r>
              <a:rPr sz="2000" spc="-5" dirty="0"/>
              <a:t> </a:t>
            </a:r>
            <a:r>
              <a:rPr sz="2000" spc="15" dirty="0"/>
              <a:t>décoller</a:t>
            </a:r>
            <a:r>
              <a:rPr sz="2000" dirty="0"/>
              <a:t> </a:t>
            </a:r>
            <a:r>
              <a:rPr sz="2000" spc="15" dirty="0"/>
              <a:t>la </a:t>
            </a:r>
            <a:r>
              <a:rPr sz="2000" spc="-545" dirty="0"/>
              <a:t> </a:t>
            </a:r>
            <a:r>
              <a:rPr sz="2000" spc="15" dirty="0"/>
              <a:t>bordure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28600" y="3340100"/>
            <a:ext cx="25539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2700" marR="5080" indent="127000">
              <a:lnSpc>
                <a:spcPct val="143500"/>
              </a:lnSpc>
              <a:spcBef>
                <a:spcPts val="5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padding-bottom:</a:t>
            </a:r>
            <a:r>
              <a:rPr sz="1800"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10px </a:t>
            </a:r>
            <a:r>
              <a:rPr sz="1800" b="1" spc="-48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4961" y="3111746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0400" y="4953000"/>
            <a:ext cx="4737100" cy="5842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21200" y="1955800"/>
            <a:ext cx="4597400" cy="3302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200" y="203200"/>
            <a:ext cx="434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</a:t>
            </a:r>
            <a:r>
              <a:rPr sz="2400" spc="-25" dirty="0"/>
              <a:t> </a:t>
            </a:r>
            <a:r>
              <a:rPr sz="2400" spc="-5" dirty="0"/>
              <a:t>sur</a:t>
            </a:r>
            <a:r>
              <a:rPr sz="2400" spc="-25" dirty="0"/>
              <a:t> </a:t>
            </a:r>
            <a:r>
              <a:rPr sz="2400" spc="-5" dirty="0"/>
              <a:t>élément</a:t>
            </a:r>
            <a:r>
              <a:rPr sz="2400" spc="-25" dirty="0"/>
              <a:t> </a:t>
            </a:r>
            <a:r>
              <a:rPr sz="2400" spc="-5" dirty="0"/>
              <a:t>en</a:t>
            </a:r>
            <a:r>
              <a:rPr sz="2400" spc="-25" dirty="0"/>
              <a:t> </a:t>
            </a:r>
            <a:r>
              <a:rPr sz="2400" dirty="0"/>
              <a:t>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33170"/>
            <a:ext cx="3900804" cy="165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Ajouter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du padding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des éléments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inline permet de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« changer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leur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taille »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sans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passer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par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width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/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 height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(attention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aux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débordements)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914095"/>
            <a:ext cx="22358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5px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agrandir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lien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7500" y="4787900"/>
            <a:ext cx="4381500" cy="635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4582" y="4029787"/>
            <a:ext cx="4387917" cy="36441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6700" y="5813425"/>
            <a:ext cx="374650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</a:t>
            </a:r>
            <a:r>
              <a:rPr sz="2400" spc="-20" dirty="0"/>
              <a:t> </a:t>
            </a:r>
            <a:r>
              <a:rPr sz="2400" dirty="0"/>
              <a:t>les</a:t>
            </a:r>
            <a:r>
              <a:rPr sz="2400" spc="-10" dirty="0"/>
              <a:t> </a:t>
            </a:r>
            <a:r>
              <a:rPr sz="2400" spc="-5" dirty="0"/>
              <a:t>marges</a:t>
            </a:r>
            <a:r>
              <a:rPr sz="2400" spc="-15" dirty="0"/>
              <a:t> </a:t>
            </a:r>
            <a:r>
              <a:rPr sz="2400" spc="-5" dirty="0"/>
              <a:t>et</a:t>
            </a:r>
            <a:r>
              <a:rPr sz="2400" spc="-15" dirty="0"/>
              <a:t> </a:t>
            </a:r>
            <a:r>
              <a:rPr sz="2400" dirty="0"/>
              <a:t>padding</a:t>
            </a:r>
            <a:r>
              <a:rPr sz="2400" spc="-10" dirty="0"/>
              <a:t> </a:t>
            </a:r>
            <a:r>
              <a:rPr sz="2400" dirty="0"/>
              <a:t>par</a:t>
            </a:r>
            <a:r>
              <a:rPr sz="2400" spc="-10" dirty="0"/>
              <a:t> </a:t>
            </a:r>
            <a:r>
              <a:rPr sz="2400" dirty="0"/>
              <a:t>défaut</a:t>
            </a:r>
            <a:r>
              <a:rPr sz="2400" spc="-10" dirty="0"/>
              <a:t> </a:t>
            </a:r>
            <a:r>
              <a:rPr sz="2400" dirty="0"/>
              <a:t>du</a:t>
            </a:r>
            <a:r>
              <a:rPr sz="2400" spc="-10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38747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défaut, le navigateur applique des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marges (comme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listes).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on peut écrire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margin:0;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2573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8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31400" cy="1676400"/>
            <a:chOff x="139700" y="4165600"/>
            <a:chExt cx="9931400" cy="1676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4165600"/>
              <a:ext cx="4876800" cy="167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000" y="4318000"/>
              <a:ext cx="4864100" cy="1270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77664" y="4775121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58" y="0"/>
                  </a:moveTo>
                  <a:lnTo>
                    <a:pt x="707758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58" y="342531"/>
                  </a:lnTo>
                  <a:lnTo>
                    <a:pt x="707758" y="456704"/>
                  </a:lnTo>
                  <a:lnTo>
                    <a:pt x="936104" y="228358"/>
                  </a:lnTo>
                  <a:lnTo>
                    <a:pt x="707758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6800" y="203200"/>
            <a:ext cx="79540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Retirer</a:t>
            </a:r>
            <a:r>
              <a:rPr sz="2400" spc="-20" dirty="0"/>
              <a:t> </a:t>
            </a:r>
            <a:r>
              <a:rPr sz="2400" dirty="0"/>
              <a:t>les</a:t>
            </a:r>
            <a:r>
              <a:rPr sz="2400" spc="-10" dirty="0"/>
              <a:t> </a:t>
            </a:r>
            <a:r>
              <a:rPr sz="2400" spc="-5" dirty="0"/>
              <a:t>marges</a:t>
            </a:r>
            <a:r>
              <a:rPr sz="2400" spc="-15" dirty="0"/>
              <a:t> </a:t>
            </a:r>
            <a:r>
              <a:rPr sz="2400" spc="-5" dirty="0"/>
              <a:t>et</a:t>
            </a:r>
            <a:r>
              <a:rPr sz="2400" spc="-15" dirty="0"/>
              <a:t> </a:t>
            </a:r>
            <a:r>
              <a:rPr sz="2400" dirty="0"/>
              <a:t>padding</a:t>
            </a:r>
            <a:r>
              <a:rPr sz="2400" spc="-10" dirty="0"/>
              <a:t> </a:t>
            </a:r>
            <a:r>
              <a:rPr sz="2400" dirty="0"/>
              <a:t>par</a:t>
            </a:r>
            <a:r>
              <a:rPr sz="2400" spc="-10" dirty="0"/>
              <a:t> </a:t>
            </a:r>
            <a:r>
              <a:rPr sz="2400" dirty="0"/>
              <a:t>défaut</a:t>
            </a:r>
            <a:r>
              <a:rPr sz="2400" spc="-10" dirty="0"/>
              <a:t> </a:t>
            </a:r>
            <a:r>
              <a:rPr sz="2400" dirty="0"/>
              <a:t>du</a:t>
            </a:r>
            <a:r>
              <a:rPr sz="2400" spc="-10" dirty="0"/>
              <a:t> </a:t>
            </a:r>
            <a:r>
              <a:rPr sz="2400" dirty="0"/>
              <a:t>navigateur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03370" cy="160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Par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défaut, le navigateur applique aussi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du padding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(comme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par exemple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listes).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retirer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on peut écrire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padding:0;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3849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8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9700" y="4165600"/>
            <a:ext cx="9906000" cy="1676400"/>
            <a:chOff x="139700" y="4165600"/>
            <a:chExt cx="9906000" cy="1676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4165600"/>
              <a:ext cx="4876800" cy="167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8900" y="4445000"/>
              <a:ext cx="4876800" cy="1270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9568" y="4775121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45" y="0"/>
                  </a:moveTo>
                  <a:lnTo>
                    <a:pt x="707745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45" y="342531"/>
                  </a:lnTo>
                  <a:lnTo>
                    <a:pt x="707745" y="456704"/>
                  </a:lnTo>
                  <a:lnTo>
                    <a:pt x="936091" y="228358"/>
                  </a:lnTo>
                  <a:lnTo>
                    <a:pt x="707745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74698" y="2969260"/>
            <a:ext cx="6931659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5080" algn="ctr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Attention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padding entre 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dimension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affichée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l’élément 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s’ajoute à sa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width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(tout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bordure)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7300" y="355600"/>
            <a:ext cx="7606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Padding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calcul</a:t>
            </a:r>
            <a:r>
              <a:rPr sz="30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dimension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d’élément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3900" y="203200"/>
            <a:ext cx="6090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Padding</a:t>
            </a:r>
            <a:r>
              <a:rPr sz="2400" spc="-20" dirty="0"/>
              <a:t> </a:t>
            </a:r>
            <a:r>
              <a:rPr sz="2400" spc="-5" dirty="0"/>
              <a:t>et</a:t>
            </a:r>
            <a:r>
              <a:rPr sz="2400" spc="-20" dirty="0"/>
              <a:t> </a:t>
            </a:r>
            <a:r>
              <a:rPr sz="2400" spc="-5" dirty="0"/>
              <a:t>calcul</a:t>
            </a:r>
            <a:r>
              <a:rPr sz="2400" spc="-25" dirty="0"/>
              <a:t> </a:t>
            </a:r>
            <a:r>
              <a:rPr sz="2400" dirty="0"/>
              <a:t>de</a:t>
            </a:r>
            <a:r>
              <a:rPr sz="2400" spc="-15" dirty="0"/>
              <a:t> </a:t>
            </a:r>
            <a:r>
              <a:rPr sz="2400" dirty="0"/>
              <a:t>dimension</a:t>
            </a:r>
            <a:r>
              <a:rPr sz="2400" spc="-20" dirty="0"/>
              <a:t> </a:t>
            </a:r>
            <a:r>
              <a:rPr sz="2400" dirty="0"/>
              <a:t>d’élément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221107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 marR="5080">
              <a:lnSpc>
                <a:spcPct val="143500"/>
              </a:lnSpc>
              <a:spcBef>
                <a:spcPts val="4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width: 800px;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10px</a:t>
            </a:r>
            <a:r>
              <a:rPr sz="18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15px;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49" y="794994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F00"/>
                </a:solidFill>
                <a:latin typeface="Arial MT"/>
                <a:cs typeface="Arial MT"/>
              </a:rPr>
              <a:t>800</a:t>
            </a:r>
            <a:r>
              <a:rPr sz="1800" spc="-15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+</a:t>
            </a:r>
            <a:r>
              <a:rPr sz="1800" spc="-1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F00"/>
                </a:solidFill>
                <a:latin typeface="Arial MT"/>
                <a:cs typeface="Arial MT"/>
              </a:rPr>
              <a:t>15</a:t>
            </a:r>
            <a:r>
              <a:rPr sz="1800" spc="-15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+</a:t>
            </a:r>
            <a:r>
              <a:rPr sz="1800" spc="-1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F00"/>
                </a:solidFill>
                <a:latin typeface="Arial MT"/>
                <a:cs typeface="Arial MT"/>
              </a:rPr>
              <a:t>15</a:t>
            </a:r>
            <a:r>
              <a:rPr sz="1800" spc="-15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=</a:t>
            </a:r>
            <a:r>
              <a:rPr sz="1800" spc="-1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F00"/>
                </a:solidFill>
                <a:latin typeface="Arial MT"/>
                <a:cs typeface="Arial MT"/>
              </a:rPr>
              <a:t>830px</a:t>
            </a:r>
            <a:r>
              <a:rPr sz="1800" spc="-15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!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25800"/>
            <a:ext cx="9842500" cy="4191000"/>
            <a:chOff x="0" y="3225800"/>
            <a:chExt cx="9842500" cy="4191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25800"/>
              <a:ext cx="9842500" cy="2679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100" y="4533900"/>
              <a:ext cx="3073400" cy="2882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dirty="0">
                <a:solidFill>
                  <a:srgbClr val="585858"/>
                </a:solidFill>
              </a:rPr>
              <a:t>Pour faire </a:t>
            </a:r>
            <a:r>
              <a:rPr spc="-5" dirty="0">
                <a:solidFill>
                  <a:srgbClr val="585858"/>
                </a:solidFill>
              </a:rPr>
              <a:t>en </a:t>
            </a:r>
            <a:r>
              <a:rPr dirty="0">
                <a:solidFill>
                  <a:srgbClr val="585858"/>
                </a:solidFill>
              </a:rPr>
              <a:t>sorte </a:t>
            </a:r>
            <a:r>
              <a:rPr spc="-5" dirty="0">
                <a:solidFill>
                  <a:srgbClr val="585858"/>
                </a:solidFill>
              </a:rPr>
              <a:t>que le padding </a:t>
            </a:r>
            <a:r>
              <a:rPr dirty="0">
                <a:solidFill>
                  <a:srgbClr val="585858"/>
                </a:solidFill>
              </a:rPr>
              <a:t>(et </a:t>
            </a:r>
            <a:r>
              <a:rPr spc="-5" dirty="0">
                <a:solidFill>
                  <a:srgbClr val="585858"/>
                </a:solidFill>
              </a:rPr>
              <a:t>la bordure) </a:t>
            </a:r>
            <a:r>
              <a:rPr dirty="0">
                <a:solidFill>
                  <a:srgbClr val="585858"/>
                </a:solidFill>
              </a:rPr>
              <a:t>soit calculé à </a:t>
            </a:r>
            <a:r>
              <a:rPr spc="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l'intérieur de la boîte on peut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le </a:t>
            </a:r>
            <a:r>
              <a:rPr dirty="0">
                <a:solidFill>
                  <a:srgbClr val="585858"/>
                </a:solidFill>
              </a:rPr>
              <a:t>modèle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calcul à </a:t>
            </a:r>
            <a:r>
              <a:rPr spc="-5" dirty="0">
                <a:solidFill>
                  <a:srgbClr val="585858"/>
                </a:solidFill>
              </a:rPr>
              <a:t>l'aide </a:t>
            </a:r>
            <a:r>
              <a:rPr spc="-65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4183DE"/>
                </a:solidFill>
              </a:rPr>
              <a:t>box-sizing </a:t>
            </a:r>
            <a:r>
              <a:rPr dirty="0">
                <a:solidFill>
                  <a:srgbClr val="4183DE"/>
                </a:solidFill>
              </a:rPr>
              <a:t>: </a:t>
            </a:r>
            <a:r>
              <a:rPr spc="-5" dirty="0">
                <a:solidFill>
                  <a:srgbClr val="4183DE"/>
                </a:solidFill>
              </a:rPr>
              <a:t>border-box;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8500" y="381000"/>
            <a:ext cx="8716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585858"/>
                </a:solidFill>
              </a:rPr>
              <a:t>Box-sizing:border-box</a:t>
            </a:r>
            <a:r>
              <a:rPr sz="2800" spc="-20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-</a:t>
            </a:r>
            <a:r>
              <a:rPr sz="2800" spc="-15" dirty="0">
                <a:solidFill>
                  <a:srgbClr val="585858"/>
                </a:solidFill>
              </a:rPr>
              <a:t> </a:t>
            </a:r>
            <a:r>
              <a:rPr sz="2800" spc="-5" dirty="0">
                <a:solidFill>
                  <a:srgbClr val="585858"/>
                </a:solidFill>
              </a:rPr>
              <a:t>changer</a:t>
            </a:r>
            <a:r>
              <a:rPr sz="2800" spc="-20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le</a:t>
            </a:r>
            <a:r>
              <a:rPr sz="2800" spc="-10" dirty="0">
                <a:solidFill>
                  <a:srgbClr val="585858"/>
                </a:solidFill>
              </a:rPr>
              <a:t> </a:t>
            </a:r>
            <a:r>
              <a:rPr sz="2800" spc="-5" dirty="0">
                <a:solidFill>
                  <a:srgbClr val="585858"/>
                </a:solidFill>
              </a:rPr>
              <a:t>modèle</a:t>
            </a:r>
            <a:r>
              <a:rPr sz="2800" spc="-20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de</a:t>
            </a:r>
            <a:r>
              <a:rPr sz="2800" spc="-15" dirty="0">
                <a:solidFill>
                  <a:srgbClr val="585858"/>
                </a:solidFill>
              </a:rPr>
              <a:t> </a:t>
            </a:r>
            <a:r>
              <a:rPr sz="2800" dirty="0">
                <a:solidFill>
                  <a:srgbClr val="585858"/>
                </a:solidFill>
              </a:rPr>
              <a:t>boîte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1117600" y="3898900"/>
            <a:ext cx="4106545" cy="120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110"/>
              </a:lnSpc>
              <a:spcBef>
                <a:spcPts val="100"/>
              </a:spcBef>
            </a:pPr>
            <a:r>
              <a:rPr sz="2600" dirty="0">
                <a:solidFill>
                  <a:srgbClr val="4183DE"/>
                </a:solidFill>
                <a:latin typeface="Arial MT"/>
                <a:cs typeface="Arial MT"/>
              </a:rPr>
              <a:t>.element</a:t>
            </a:r>
            <a:r>
              <a:rPr sz="2600" spc="-50" dirty="0">
                <a:solidFill>
                  <a:srgbClr val="4183DE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4183DE"/>
                </a:solidFill>
                <a:latin typeface="Arial MT"/>
                <a:cs typeface="Arial MT"/>
              </a:rPr>
              <a:t>{</a:t>
            </a:r>
            <a:endParaRPr sz="2600">
              <a:latin typeface="Arial MT"/>
              <a:cs typeface="Arial MT"/>
            </a:endParaRPr>
          </a:p>
          <a:p>
            <a:pPr marL="735965">
              <a:lnSpc>
                <a:spcPts val="3100"/>
              </a:lnSpc>
            </a:pPr>
            <a:r>
              <a:rPr sz="2600" spc="-5" dirty="0">
                <a:solidFill>
                  <a:srgbClr val="4183DE"/>
                </a:solidFill>
                <a:latin typeface="Arial MT"/>
                <a:cs typeface="Arial MT"/>
              </a:rPr>
              <a:t>box-sizing:</a:t>
            </a:r>
            <a:r>
              <a:rPr sz="2600" spc="-80" dirty="0">
                <a:solidFill>
                  <a:srgbClr val="4183DE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4183DE"/>
                </a:solidFill>
                <a:latin typeface="Arial MT"/>
                <a:cs typeface="Arial MT"/>
              </a:rPr>
              <a:t>border-box;</a:t>
            </a:r>
            <a:endParaRPr sz="2600">
              <a:latin typeface="Arial MT"/>
              <a:cs typeface="Arial MT"/>
            </a:endParaRPr>
          </a:p>
          <a:p>
            <a:pPr marL="12700">
              <a:lnSpc>
                <a:spcPts val="3110"/>
              </a:lnSpc>
            </a:pPr>
            <a:r>
              <a:rPr sz="2600" dirty="0">
                <a:solidFill>
                  <a:srgbClr val="4183DE"/>
                </a:solidFill>
                <a:latin typeface="Arial MT"/>
                <a:cs typeface="Arial MT"/>
              </a:rPr>
              <a:t>}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455785" cy="16746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2827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 smtClean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nom des balises est prédéfini dans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spécifications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HTML, on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donc 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inventer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4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Quelques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&lt;html&gt;,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&lt;body&gt;,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&lt;img&gt;,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&lt;p&gt;,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&lt;div&gt;,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&lt;a&gt;,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31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principe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203200"/>
            <a:ext cx="74745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Box-sizing:border-box</a:t>
            </a:r>
            <a:r>
              <a:rPr sz="2400" spc="-20" dirty="0"/>
              <a:t> </a:t>
            </a:r>
            <a:r>
              <a:rPr sz="2400" dirty="0"/>
              <a:t>-</a:t>
            </a:r>
            <a:r>
              <a:rPr sz="2400" spc="-15" dirty="0"/>
              <a:t> </a:t>
            </a:r>
            <a:r>
              <a:rPr sz="2400" spc="-5" dirty="0"/>
              <a:t>changer</a:t>
            </a:r>
            <a:r>
              <a:rPr sz="2400" spc="-15" dirty="0"/>
              <a:t> </a:t>
            </a:r>
            <a:r>
              <a:rPr sz="2400" dirty="0"/>
              <a:t>le</a:t>
            </a:r>
            <a:r>
              <a:rPr sz="2400" spc="-15" dirty="0"/>
              <a:t> </a:t>
            </a:r>
            <a:r>
              <a:rPr sz="2400" spc="-5" dirty="0"/>
              <a:t>modèle</a:t>
            </a:r>
            <a:r>
              <a:rPr sz="2400" spc="-20" dirty="0"/>
              <a:t> </a:t>
            </a:r>
            <a:r>
              <a:rPr sz="2400" dirty="0"/>
              <a:t>de</a:t>
            </a:r>
            <a:r>
              <a:rPr sz="2400" spc="-10" dirty="0"/>
              <a:t> </a:t>
            </a:r>
            <a:r>
              <a:rPr sz="2400" dirty="0"/>
              <a:t>boîte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849630"/>
            <a:ext cx="2573020" cy="1950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7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700">
              <a:latin typeface="Arial MT"/>
              <a:cs typeface="Arial MT"/>
            </a:endParaRPr>
          </a:p>
          <a:p>
            <a:pPr marL="133350" marR="476250">
              <a:lnSpc>
                <a:spcPct val="147000"/>
              </a:lnSpc>
              <a:spcBef>
                <a:spcPts val="30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width: 800px; </a:t>
            </a:r>
            <a:r>
              <a:rPr sz="17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7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10px</a:t>
            </a:r>
            <a:r>
              <a:rPr sz="17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AF9F9"/>
                </a:solidFill>
                <a:latin typeface="Arial MT"/>
                <a:cs typeface="Arial MT"/>
              </a:rPr>
              <a:t>15px;</a:t>
            </a:r>
            <a:endParaRPr sz="1700">
              <a:latin typeface="Arial MT"/>
              <a:cs typeface="Arial MT"/>
            </a:endParaRPr>
          </a:p>
          <a:p>
            <a:pPr marL="133350">
              <a:lnSpc>
                <a:spcPct val="100000"/>
              </a:lnSpc>
              <a:spcBef>
                <a:spcPts val="1360"/>
              </a:spcBef>
            </a:pPr>
            <a:r>
              <a:rPr sz="1700" b="1" dirty="0">
                <a:solidFill>
                  <a:srgbClr val="FFAF00"/>
                </a:solidFill>
                <a:latin typeface="Arial"/>
                <a:cs typeface="Arial"/>
              </a:rPr>
              <a:t>box-sizing:</a:t>
            </a:r>
            <a:r>
              <a:rPr sz="1700" b="1" spc="-4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700" b="1" spc="5" dirty="0">
                <a:solidFill>
                  <a:srgbClr val="FFAF00"/>
                </a:solidFill>
                <a:latin typeface="Arial"/>
                <a:cs typeface="Arial"/>
              </a:rPr>
              <a:t>border-box;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7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600" y="795070"/>
            <a:ext cx="253365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Valeur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affichée de body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800px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00" y="3327400"/>
            <a:ext cx="10058400" cy="3733800"/>
            <a:chOff x="12700" y="3327400"/>
            <a:chExt cx="10058400" cy="3733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0" y="3327400"/>
              <a:ext cx="10058400" cy="256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5300" y="4635500"/>
              <a:ext cx="3098800" cy="2425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1470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possible que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texte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dépasse l'élément qui 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contient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(surtout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défini 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hauteurs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fixes)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616200"/>
            <a:ext cx="914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p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{height: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100px}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dépasse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12900" y="355600"/>
            <a:ext cx="6909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pour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éviter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que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ça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dépasse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066" y="4445390"/>
            <a:ext cx="8510405" cy="1267166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42772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overflow:</a:t>
            </a:r>
            <a:r>
              <a:rPr sz="2400" spc="-1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hidden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cacher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dépasse.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Problème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perd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caché,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impossible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voir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5400" y="355600"/>
            <a:ext cx="7544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hidden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cacher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ce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dépasse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" y="4001407"/>
            <a:ext cx="8191500" cy="1326242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76923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overflow: auto;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d’afficher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bar de défilement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nécessaire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355600"/>
            <a:ext cx="8813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Overflow: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auto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afficher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une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barre</a:t>
            </a:r>
            <a:r>
              <a:rPr sz="30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défilement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471" y="3271751"/>
            <a:ext cx="8822829" cy="113053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8500" y="4787900"/>
            <a:ext cx="367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26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6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flottants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et</a:t>
            </a:r>
            <a:r>
              <a:rPr sz="26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26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flux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40205"/>
            <a:ext cx="845693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float:valeur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d’extraire des éléments du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flux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page,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qui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signifie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reste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du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 «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»autour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5271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5535327"/>
            <a:ext cx="881507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174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prend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3 valeurs 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left,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right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none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(permet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remettre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flux)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68600" y="355600"/>
            <a:ext cx="45783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flux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2844800"/>
            <a:ext cx="62611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81500" y="203200"/>
            <a:ext cx="1313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Float:left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1027430"/>
            <a:ext cx="8763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" spc="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833170"/>
            <a:ext cx="33801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 exemple de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float : </a:t>
            </a:r>
            <a:r>
              <a:rPr sz="1800" spc="-5" dirty="0">
                <a:solidFill>
                  <a:srgbClr val="FFAF00"/>
                </a:solidFill>
                <a:latin typeface="Arial MT"/>
                <a:cs typeface="Arial MT"/>
              </a:rPr>
              <a:t>left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une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image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5523" y="914323"/>
            <a:ext cx="13335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img.floatleft</a:t>
            </a:r>
            <a:r>
              <a:rPr sz="1800" spc="-8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08000" y="3213100"/>
            <a:ext cx="9423400" cy="4089400"/>
            <a:chOff x="508000" y="3213100"/>
            <a:chExt cx="9423400" cy="40894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3213100"/>
              <a:ext cx="6451600" cy="261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800" y="5334000"/>
              <a:ext cx="6832600" cy="196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9100" y="203200"/>
            <a:ext cx="161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Float</a:t>
            </a:r>
            <a:r>
              <a:rPr sz="2400" spc="-85" dirty="0"/>
              <a:t> </a:t>
            </a:r>
            <a:r>
              <a:rPr sz="2400" spc="-5" dirty="0"/>
              <a:t>right;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3939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Exemple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float:</a:t>
            </a:r>
            <a:r>
              <a:rPr sz="1800" spc="-1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F00"/>
                </a:solidFill>
                <a:latin typeface="Arial MT"/>
                <a:cs typeface="Arial MT"/>
              </a:rPr>
              <a:t>right</a:t>
            </a:r>
            <a:r>
              <a:rPr sz="1800" spc="-15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sur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une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image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14732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img.floatright</a:t>
            </a:r>
            <a:r>
              <a:rPr sz="1800" spc="-8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2032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45" y="3358325"/>
            <a:ext cx="6288109" cy="245955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9874" y="5971540"/>
            <a:ext cx="76326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535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Comme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« coule »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autour,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retrouve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genre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problèmes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7200" y="355600"/>
            <a:ext cx="4133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Problème</a:t>
            </a:r>
            <a:r>
              <a:rPr sz="30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30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35100" y="3352800"/>
            <a:ext cx="7762875" cy="2934335"/>
            <a:chOff x="1435100" y="3352800"/>
            <a:chExt cx="7762875" cy="29343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9074" y="3365181"/>
              <a:ext cx="7638750" cy="29214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3352800"/>
              <a:ext cx="2311400" cy="172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30200" marR="5080">
              <a:lnSpc>
                <a:spcPct val="146500"/>
              </a:lnSpc>
              <a:spcBef>
                <a:spcPts val="30"/>
              </a:spcBef>
            </a:pPr>
            <a:r>
              <a:rPr sz="2200" spc="-5" dirty="0">
                <a:solidFill>
                  <a:srgbClr val="585858"/>
                </a:solidFill>
              </a:rPr>
              <a:t>La propriété </a:t>
            </a:r>
            <a:r>
              <a:rPr sz="2200" dirty="0">
                <a:solidFill>
                  <a:srgbClr val="418DD3"/>
                </a:solidFill>
              </a:rPr>
              <a:t>clear : valeur </a:t>
            </a:r>
            <a:r>
              <a:rPr sz="2200" spc="-5" dirty="0">
                <a:solidFill>
                  <a:srgbClr val="585858"/>
                </a:solidFill>
              </a:rPr>
              <a:t>permet </a:t>
            </a:r>
            <a:r>
              <a:rPr sz="2200" dirty="0">
                <a:solidFill>
                  <a:srgbClr val="585858"/>
                </a:solidFill>
              </a:rPr>
              <a:t>à </a:t>
            </a:r>
            <a:r>
              <a:rPr sz="2200" spc="-5" dirty="0">
                <a:solidFill>
                  <a:srgbClr val="585858"/>
                </a:solidFill>
              </a:rPr>
              <a:t>un élément de </a:t>
            </a:r>
            <a:r>
              <a:rPr sz="2200" dirty="0">
                <a:solidFill>
                  <a:srgbClr val="585858"/>
                </a:solidFill>
              </a:rPr>
              <a:t>cesser </a:t>
            </a:r>
            <a:r>
              <a:rPr sz="2200" spc="-5" dirty="0">
                <a:solidFill>
                  <a:srgbClr val="585858"/>
                </a:solidFill>
              </a:rPr>
              <a:t>le </a:t>
            </a:r>
            <a:r>
              <a:rPr sz="2200" dirty="0">
                <a:solidFill>
                  <a:srgbClr val="585858"/>
                </a:solidFill>
              </a:rPr>
              <a:t> contournement </a:t>
            </a:r>
            <a:r>
              <a:rPr sz="2200" spc="-5" dirty="0">
                <a:solidFill>
                  <a:srgbClr val="585858"/>
                </a:solidFill>
              </a:rPr>
              <a:t>des éléments </a:t>
            </a:r>
            <a:r>
              <a:rPr sz="2200" dirty="0">
                <a:solidFill>
                  <a:srgbClr val="585858"/>
                </a:solidFill>
              </a:rPr>
              <a:t>flottants. Il se </a:t>
            </a:r>
            <a:r>
              <a:rPr sz="2200" spc="-5" dirty="0">
                <a:solidFill>
                  <a:srgbClr val="585858"/>
                </a:solidFill>
              </a:rPr>
              <a:t>positionne alors </a:t>
            </a:r>
            <a:r>
              <a:rPr sz="2200" dirty="0">
                <a:solidFill>
                  <a:srgbClr val="585858"/>
                </a:solidFill>
              </a:rPr>
              <a:t>sous </a:t>
            </a:r>
            <a:r>
              <a:rPr sz="2200" spc="-5" dirty="0">
                <a:solidFill>
                  <a:srgbClr val="585858"/>
                </a:solidFill>
              </a:rPr>
              <a:t>les </a:t>
            </a:r>
            <a:r>
              <a:rPr sz="2200" dirty="0">
                <a:solidFill>
                  <a:srgbClr val="585858"/>
                </a:solidFill>
              </a:rPr>
              <a:t> </a:t>
            </a:r>
            <a:r>
              <a:rPr sz="2200" spc="-5" dirty="0">
                <a:solidFill>
                  <a:srgbClr val="585858"/>
                </a:solidFill>
              </a:rPr>
              <a:t>éléments </a:t>
            </a:r>
            <a:r>
              <a:rPr sz="2200" dirty="0">
                <a:solidFill>
                  <a:srgbClr val="585858"/>
                </a:solidFill>
              </a:rPr>
              <a:t>flottants </a:t>
            </a:r>
            <a:r>
              <a:rPr sz="2200" spc="-5" dirty="0">
                <a:solidFill>
                  <a:srgbClr val="585858"/>
                </a:solidFill>
              </a:rPr>
              <a:t>précédents </a:t>
            </a:r>
            <a:r>
              <a:rPr sz="2200" dirty="0">
                <a:solidFill>
                  <a:srgbClr val="585858"/>
                </a:solidFill>
              </a:rPr>
              <a:t>comme si ces </a:t>
            </a:r>
            <a:r>
              <a:rPr sz="2200" spc="-5" dirty="0">
                <a:solidFill>
                  <a:srgbClr val="585858"/>
                </a:solidFill>
              </a:rPr>
              <a:t>derniers étaient </a:t>
            </a:r>
            <a:r>
              <a:rPr sz="2200" dirty="0">
                <a:solidFill>
                  <a:srgbClr val="585858"/>
                </a:solidFill>
              </a:rPr>
              <a:t>restés </a:t>
            </a:r>
            <a:r>
              <a:rPr sz="2200" spc="-5" dirty="0">
                <a:solidFill>
                  <a:srgbClr val="585858"/>
                </a:solidFill>
              </a:rPr>
              <a:t>dans </a:t>
            </a:r>
            <a:r>
              <a:rPr sz="2200" spc="-600" dirty="0">
                <a:solidFill>
                  <a:srgbClr val="585858"/>
                </a:solidFill>
              </a:rPr>
              <a:t> </a:t>
            </a:r>
            <a:r>
              <a:rPr sz="2200" spc="-5" dirty="0">
                <a:solidFill>
                  <a:srgbClr val="585858"/>
                </a:solidFill>
              </a:rPr>
              <a:t>le</a:t>
            </a:r>
            <a:r>
              <a:rPr sz="2200" spc="-10" dirty="0">
                <a:solidFill>
                  <a:srgbClr val="585858"/>
                </a:solidFill>
              </a:rPr>
              <a:t> </a:t>
            </a:r>
            <a:r>
              <a:rPr sz="2200" dirty="0">
                <a:solidFill>
                  <a:srgbClr val="585858"/>
                </a:solidFill>
              </a:rPr>
              <a:t>flux.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342900" y="36207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517900"/>
            <a:ext cx="23488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700" y="46101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4700" y="510540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064000"/>
            <a:ext cx="888365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50" baseline="3703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clear:</a:t>
            </a:r>
            <a:r>
              <a:rPr sz="20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left</a:t>
            </a:r>
            <a:r>
              <a:rPr sz="20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d’empêcher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contournement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blocs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 sz="2000">
              <a:latin typeface="Arial MT"/>
              <a:cs typeface="Arial MT"/>
            </a:endParaRPr>
          </a:p>
          <a:p>
            <a:pPr marL="3302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clear:</a:t>
            </a:r>
            <a:r>
              <a:rPr sz="20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right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d’empêcher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contournement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blocs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2000">
              <a:latin typeface="Arial MT"/>
              <a:cs typeface="Arial MT"/>
            </a:endParaRPr>
          </a:p>
          <a:p>
            <a:pPr marL="330200" marR="681990">
              <a:lnSpc>
                <a:spcPct val="141700"/>
              </a:lnSpc>
              <a:spcBef>
                <a:spcPts val="500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clear :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both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 d’empêcher 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contournement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 blocs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flottants à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droite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bloquer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dépassement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18260"/>
            <a:ext cx="9551670" cy="512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4069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 convention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faciliter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lecture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code, toute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ouverte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doit être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fermée (sauf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exception).</a:t>
            </a:r>
            <a:endParaRPr sz="2400" dirty="0">
              <a:latin typeface="Arial MT"/>
              <a:cs typeface="Arial MT"/>
            </a:endParaRPr>
          </a:p>
          <a:p>
            <a:pPr marL="393700" marR="5080" indent="-381000">
              <a:lnSpc>
                <a:spcPct val="144100"/>
              </a:lnSpc>
              <a:spcBef>
                <a:spcPts val="5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Certaines balises bien particulières n’ont pas besoin d’être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fermées,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les dit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auto-fermantes », elles n’ont ni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ni balise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fermante.</a:t>
            </a:r>
            <a:endParaRPr sz="24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je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final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convention,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mais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obligatoire.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 dirty="0">
              <a:latin typeface="Arial MT"/>
              <a:cs typeface="Arial MT"/>
            </a:endParaRPr>
          </a:p>
          <a:p>
            <a:pPr marL="2362200">
              <a:lnSpc>
                <a:spcPts val="3279"/>
              </a:lnSpc>
            </a:pPr>
            <a:endParaRPr sz="2800" dirty="0">
              <a:latin typeface="Arial MT"/>
              <a:cs typeface="Arial MT"/>
            </a:endParaRPr>
          </a:p>
          <a:p>
            <a:pPr marL="2362200">
              <a:lnSpc>
                <a:spcPts val="3279"/>
              </a:lnSpc>
            </a:pPr>
            <a:endParaRPr sz="2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62300" y="355600"/>
            <a:ext cx="3794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principe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balise</a:t>
            </a:r>
            <a:endParaRPr sz="300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948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l'applique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premier 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suivant 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dont 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veut cesser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contournement.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1400" y="355600"/>
            <a:ext cx="8052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Clear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bloquer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dépassement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endParaRPr sz="3000"/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0900" y="203200"/>
            <a:ext cx="3311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Problème</a:t>
            </a:r>
            <a:r>
              <a:rPr sz="2400" spc="-50" dirty="0"/>
              <a:t> </a:t>
            </a:r>
            <a:r>
              <a:rPr sz="2400" dirty="0"/>
              <a:t>des</a:t>
            </a:r>
            <a:r>
              <a:rPr sz="2400" spc="-45" dirty="0"/>
              <a:t> </a:t>
            </a:r>
            <a:r>
              <a:rPr sz="2400" dirty="0"/>
              <a:t>flottants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833170"/>
            <a:ext cx="4109085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On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applique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clear:both; sur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l'élément qui </a:t>
            </a:r>
            <a:r>
              <a:rPr sz="1800" spc="-49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ne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doit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plus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être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affecté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 par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flottants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914323"/>
            <a:ext cx="193040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.content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736600">
              <a:lnSpc>
                <a:spcPct val="100000"/>
              </a:lnSpc>
              <a:spcBef>
                <a:spcPts val="1440"/>
              </a:spcBef>
            </a:pP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clear:both;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19200" y="3784600"/>
            <a:ext cx="6859905" cy="2659380"/>
            <a:chOff x="1219200" y="3784600"/>
            <a:chExt cx="6859905" cy="2659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03" y="3897887"/>
              <a:ext cx="6015054" cy="25455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89613" y="4222311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685291" y="0"/>
                  </a:moveTo>
                  <a:lnTo>
                    <a:pt x="99669" y="974636"/>
                  </a:lnTo>
                  <a:lnTo>
                    <a:pt x="0" y="914742"/>
                  </a:lnTo>
                  <a:lnTo>
                    <a:pt x="4140" y="1359407"/>
                  </a:lnTo>
                  <a:lnTo>
                    <a:pt x="398703" y="1154315"/>
                  </a:lnTo>
                  <a:lnTo>
                    <a:pt x="299021" y="1094422"/>
                  </a:lnTo>
                  <a:lnTo>
                    <a:pt x="884643" y="119786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9606" y="4222319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299028" y="1094415"/>
                  </a:moveTo>
                  <a:lnTo>
                    <a:pt x="398700" y="1154304"/>
                  </a:lnTo>
                  <a:lnTo>
                    <a:pt x="4146" y="1359408"/>
                  </a:lnTo>
                  <a:lnTo>
                    <a:pt x="0" y="914740"/>
                  </a:lnTo>
                  <a:lnTo>
                    <a:pt x="99683" y="974636"/>
                  </a:lnTo>
                  <a:lnTo>
                    <a:pt x="685304" y="0"/>
                  </a:lnTo>
                  <a:lnTo>
                    <a:pt x="884649" y="119778"/>
                  </a:lnTo>
                  <a:lnTo>
                    <a:pt x="299028" y="1094415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3784600"/>
              <a:ext cx="2019300" cy="1511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776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dépasser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leur parent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celui-ci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n'est pas suffisant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contenir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454400"/>
            <a:ext cx="76962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942070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334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(ou BFC)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un élément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super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pouvoirs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contenir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(qui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dépasser)</a:t>
            </a:r>
            <a:endParaRPr sz="2200">
              <a:latin typeface="Arial MT"/>
              <a:cs typeface="Arial MT"/>
            </a:endParaRPr>
          </a:p>
          <a:p>
            <a:pPr marL="837565" lvl="1" indent="-318135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s'écoule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autour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82700" y="355600"/>
            <a:ext cx="7561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BFC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contenir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600" y="3530600"/>
            <a:ext cx="835660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7200" y="17297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7400" y="1457960"/>
            <a:ext cx="3651250" cy="26797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45000"/>
              </a:lnSpc>
              <a:spcBef>
                <a:spcPts val="125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Ajouter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overflow:hidden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parent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400" spc="-6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contexte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formatage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bloc</a:t>
            </a:r>
            <a:r>
              <a:rPr sz="24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résoudre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notre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problème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1700" y="355600"/>
            <a:ext cx="3244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Overflow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hidden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00" y="1765300"/>
            <a:ext cx="4914900" cy="2818044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600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Overflow</a:t>
            </a:r>
            <a:r>
              <a:rPr sz="2400" spc="-50" dirty="0"/>
              <a:t> </a:t>
            </a:r>
            <a:r>
              <a:rPr sz="2400" dirty="0"/>
              <a:t>:</a:t>
            </a:r>
            <a:r>
              <a:rPr sz="2400" spc="-45" dirty="0"/>
              <a:t> </a:t>
            </a:r>
            <a:r>
              <a:rPr sz="2400" dirty="0"/>
              <a:t>hidden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543300"/>
            <a:ext cx="2122170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.parent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overflow</a:t>
            </a:r>
            <a:r>
              <a:rPr sz="18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hidden;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8000" y="2019300"/>
            <a:ext cx="4914900" cy="280540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339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038860"/>
            <a:ext cx="9578340" cy="2146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3700" marR="5080" indent="-381000">
              <a:lnSpc>
                <a:spcPct val="144700"/>
              </a:lnSpc>
              <a:spcBef>
                <a:spcPts val="1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possible d'utiliser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flottants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page en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colonnes.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C’est notamment utilisé dans d’anciennes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versions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bootstrap 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ressemble à ça. 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privilégie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cependant</a:t>
            </a:r>
            <a:r>
              <a:rPr sz="24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flexbox </a:t>
            </a:r>
            <a:r>
              <a:rPr sz="2400" spc="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aujourd’hui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pour une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mise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en page de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site web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6200" y="355600"/>
            <a:ext cx="7435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flottants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appliqués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à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mise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3835400"/>
            <a:ext cx="7200900" cy="3327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340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9000" y="2489200"/>
            <a:ext cx="583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0400" y="4787900"/>
            <a:ext cx="62826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La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propriété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display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r>
              <a:rPr sz="26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AF9F9"/>
                </a:solidFill>
                <a:latin typeface="Arial MT"/>
                <a:cs typeface="Arial MT"/>
              </a:rPr>
              <a:t>mise</a:t>
            </a:r>
            <a:r>
              <a:rPr sz="26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en</a:t>
            </a:r>
            <a:r>
              <a:rPr sz="26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AF9F9"/>
                </a:solidFill>
                <a:latin typeface="Arial MT"/>
                <a:cs typeface="Arial MT"/>
              </a:rPr>
              <a:t>page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0879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display: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permettre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avancée.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56361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Quelques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unes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: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block, inline, inline- </a:t>
            </a:r>
            <a:r>
              <a:rPr sz="2400" spc="-6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block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783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appliquées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4343400"/>
            <a:ext cx="540512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p,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585858"/>
                </a:solidFill>
                <a:latin typeface="Arial MT"/>
                <a:cs typeface="Arial MT"/>
              </a:rPr>
              <a:t>div,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display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:block;</a:t>
            </a:r>
            <a:endParaRPr sz="2200">
              <a:latin typeface="Arial MT"/>
              <a:cs typeface="Arial MT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span,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strong,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display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inline;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81100" y="355600"/>
            <a:ext cx="7756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propriété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display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pour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100" y="1297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300" y="10261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possible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transformer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inline en élément de bloc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display: block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24282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54710" rIns="0" bIns="0" rtlCol="0">
            <a:spAutoFit/>
          </a:bodyPr>
          <a:lstStyle/>
          <a:p>
            <a:pPr marL="292100" marR="5080">
              <a:lnSpc>
                <a:spcPct val="144700"/>
              </a:lnSpc>
              <a:spcBef>
                <a:spcPts val="130"/>
              </a:spcBef>
            </a:pPr>
            <a:r>
              <a:rPr dirty="0">
                <a:solidFill>
                  <a:srgbClr val="585858"/>
                </a:solidFill>
              </a:rPr>
              <a:t>Il a </a:t>
            </a:r>
            <a:r>
              <a:rPr spc="-5" dirty="0">
                <a:solidFill>
                  <a:srgbClr val="585858"/>
                </a:solidFill>
              </a:rPr>
              <a:t>alors </a:t>
            </a:r>
            <a:r>
              <a:rPr dirty="0">
                <a:solidFill>
                  <a:srgbClr val="585858"/>
                </a:solidFill>
              </a:rPr>
              <a:t>toutes </a:t>
            </a:r>
            <a:r>
              <a:rPr spc="-5" dirty="0">
                <a:solidFill>
                  <a:srgbClr val="585858"/>
                </a:solidFill>
              </a:rPr>
              <a:t>les propriétés d’un élément de bloc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par défaut, il </a:t>
            </a:r>
            <a:r>
              <a:rPr spc="-65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prend </a:t>
            </a:r>
            <a:r>
              <a:rPr dirty="0">
                <a:solidFill>
                  <a:srgbClr val="585858"/>
                </a:solidFill>
              </a:rPr>
              <a:t>toute </a:t>
            </a:r>
            <a:r>
              <a:rPr spc="-5" dirty="0">
                <a:solidFill>
                  <a:srgbClr val="585858"/>
                </a:solidFill>
              </a:rPr>
              <a:t>la largeur de </a:t>
            </a:r>
            <a:r>
              <a:rPr dirty="0">
                <a:solidFill>
                  <a:srgbClr val="585858"/>
                </a:solidFill>
              </a:rPr>
              <a:t>son </a:t>
            </a:r>
            <a:r>
              <a:rPr spc="-5" dirty="0">
                <a:solidFill>
                  <a:srgbClr val="585858"/>
                </a:solidFill>
              </a:rPr>
              <a:t>parent, on peut en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la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dimension </a:t>
            </a:r>
            <a:r>
              <a:rPr dirty="0">
                <a:solidFill>
                  <a:srgbClr val="585858"/>
                </a:solidFill>
              </a:rPr>
              <a:t>ET </a:t>
            </a:r>
            <a:r>
              <a:rPr spc="-5" dirty="0">
                <a:solidFill>
                  <a:srgbClr val="585858"/>
                </a:solidFill>
              </a:rPr>
              <a:t>est </a:t>
            </a:r>
            <a:r>
              <a:rPr dirty="0">
                <a:solidFill>
                  <a:srgbClr val="585858"/>
                </a:solidFill>
              </a:rPr>
              <a:t>suivi </a:t>
            </a:r>
            <a:r>
              <a:rPr spc="-5" dirty="0">
                <a:solidFill>
                  <a:srgbClr val="585858"/>
                </a:solidFill>
              </a:rPr>
              <a:t>d’un </a:t>
            </a:r>
            <a:r>
              <a:rPr dirty="0">
                <a:solidFill>
                  <a:srgbClr val="585858"/>
                </a:solidFill>
              </a:rPr>
              <a:t>retour à </a:t>
            </a:r>
            <a:r>
              <a:rPr spc="-5" dirty="0">
                <a:solidFill>
                  <a:srgbClr val="585858"/>
                </a:solidFill>
              </a:rPr>
              <a:t>la ligne. </a:t>
            </a:r>
            <a:r>
              <a:rPr dirty="0">
                <a:solidFill>
                  <a:srgbClr val="585858"/>
                </a:solidFill>
              </a:rPr>
              <a:t>On </a:t>
            </a:r>
            <a:r>
              <a:rPr spc="-5" dirty="0">
                <a:solidFill>
                  <a:srgbClr val="585858"/>
                </a:solidFill>
              </a:rPr>
              <a:t>peut alors lui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appliquer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des </a:t>
            </a:r>
            <a:r>
              <a:rPr dirty="0">
                <a:solidFill>
                  <a:srgbClr val="585858"/>
                </a:solidFill>
              </a:rPr>
              <a:t>marges.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Display:block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08110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Certaines balises peuvent 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complétées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des attributs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précisant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certains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paramètres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(l'adresse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liens,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source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d'une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afficher,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contenir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plusieurs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attributs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valeurs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152400" y="4216400"/>
            <a:ext cx="8775700" cy="2882900"/>
            <a:chOff x="152400" y="4216400"/>
            <a:chExt cx="8775700" cy="2882900"/>
          </a:xfrm>
        </p:grpSpPr>
        <p:sp>
          <p:nvSpPr>
            <p:cNvPr id="5" name="object 5"/>
            <p:cNvSpPr/>
            <p:nvPr/>
          </p:nvSpPr>
          <p:spPr>
            <a:xfrm>
              <a:off x="2083199" y="568185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7429"/>
                  </a:moveTo>
                  <a:lnTo>
                    <a:pt x="0" y="7429"/>
                  </a:lnTo>
                  <a:lnTo>
                    <a:pt x="0" y="12699"/>
                  </a:lnTo>
                  <a:lnTo>
                    <a:pt x="12700" y="12699"/>
                  </a:lnTo>
                  <a:lnTo>
                    <a:pt x="12700" y="7429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7429"/>
                  </a:lnTo>
                  <a:lnTo>
                    <a:pt x="7048" y="7429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984" y="5254721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141" y="5219997"/>
              <a:ext cx="73685" cy="725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53274" y="571677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7429"/>
                  </a:moveTo>
                  <a:lnTo>
                    <a:pt x="0" y="7429"/>
                  </a:lnTo>
                  <a:lnTo>
                    <a:pt x="0" y="12699"/>
                  </a:lnTo>
                  <a:lnTo>
                    <a:pt x="12700" y="12699"/>
                  </a:lnTo>
                  <a:lnTo>
                    <a:pt x="12700" y="7429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7429"/>
                  </a:lnTo>
                  <a:lnTo>
                    <a:pt x="7048" y="7429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418D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78274" y="646973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10490"/>
                  </a:moveTo>
                  <a:lnTo>
                    <a:pt x="0" y="1049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10490"/>
                  </a:lnTo>
                  <a:close/>
                </a:path>
                <a:path w="12700" h="12700">
                  <a:moveTo>
                    <a:pt x="6350" y="0"/>
                  </a:moveTo>
                  <a:lnTo>
                    <a:pt x="5651" y="10490"/>
                  </a:lnTo>
                  <a:lnTo>
                    <a:pt x="7048" y="1049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83927" y="5254721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084" y="5219997"/>
              <a:ext cx="73685" cy="725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528143" y="5254721"/>
              <a:ext cx="0" cy="685800"/>
            </a:xfrm>
            <a:custGeom>
              <a:avLst/>
              <a:gdLst/>
              <a:ahLst/>
              <a:cxnLst/>
              <a:rect l="l" t="t" r="r" b="b"/>
              <a:pathLst>
                <a:path h="685800">
                  <a:moveTo>
                    <a:pt x="0" y="0"/>
                  </a:moveTo>
                  <a:lnTo>
                    <a:pt x="0" y="685355"/>
                  </a:lnTo>
                </a:path>
              </a:pathLst>
            </a:custGeom>
            <a:ln w="9525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301" y="5219997"/>
              <a:ext cx="73685" cy="72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4216400"/>
              <a:ext cx="8775700" cy="2882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500" y="4495800"/>
              <a:ext cx="165100" cy="1905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39800"/>
            <a:ext cx="1875789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20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000">
              <a:latin typeface="Arial MT"/>
              <a:cs typeface="Arial MT"/>
            </a:endParaRPr>
          </a:p>
          <a:p>
            <a:pPr marL="153670">
              <a:lnSpc>
                <a:spcPct val="100000"/>
              </a:lnSpc>
              <a:spcBef>
                <a:spcPts val="1500"/>
              </a:spcBef>
            </a:pPr>
            <a:r>
              <a:rPr sz="2000" b="1" dirty="0">
                <a:solidFill>
                  <a:srgbClr val="FFAF00"/>
                </a:solidFill>
                <a:latin typeface="Arial"/>
                <a:cs typeface="Arial"/>
              </a:rPr>
              <a:t>display:block;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0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795070"/>
            <a:ext cx="35452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transformer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inline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en </a:t>
            </a:r>
            <a:r>
              <a:rPr sz="1800" spc="-48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éléments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bloc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6131" y="3675389"/>
            <a:ext cx="9239885" cy="2827020"/>
            <a:chOff x="476131" y="3675389"/>
            <a:chExt cx="9239885" cy="28270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31" y="3675389"/>
              <a:ext cx="5067441" cy="14811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500" y="4775200"/>
              <a:ext cx="5207000" cy="172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345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Display:block</a:t>
            </a:r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28600" y="1955800"/>
            <a:ext cx="2489835" cy="436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a,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background:</a:t>
            </a:r>
            <a:r>
              <a:rPr sz="1800" spc="-7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#98C9E2;</a:t>
            </a:r>
            <a:endParaRPr sz="1800">
              <a:latin typeface="Arial MT"/>
              <a:cs typeface="Arial MT"/>
            </a:endParaRPr>
          </a:p>
          <a:p>
            <a:pPr marL="139700" marR="309245">
              <a:lnSpc>
                <a:spcPct val="162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margin-bottom:</a:t>
            </a:r>
            <a:r>
              <a:rPr sz="1800" spc="-9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5px; </a:t>
            </a:r>
            <a:r>
              <a:rPr sz="1800" spc="-48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width: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150px;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6462" y="4856078"/>
            <a:ext cx="1815694" cy="11429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489" y="2496148"/>
            <a:ext cx="968999" cy="9654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79900" y="762000"/>
            <a:ext cx="4133850" cy="6223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transformer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z="2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bloc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7029" y="3995011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5037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Nous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connaissons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déjà </a:t>
            </a:r>
            <a:r>
              <a:rPr sz="2400" spc="-5" dirty="0">
                <a:solidFill>
                  <a:srgbClr val="0070C0"/>
                </a:solidFill>
                <a:latin typeface="Arial MT"/>
                <a:cs typeface="Arial MT"/>
              </a:rPr>
              <a:t>display:inline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appliqué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inline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(span,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em,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strong,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etc.).</a:t>
            </a:r>
            <a:endParaRPr sz="2400">
              <a:latin typeface="Arial MT"/>
              <a:cs typeface="Arial MT"/>
            </a:endParaRPr>
          </a:p>
          <a:p>
            <a:pPr marL="393700" marR="3098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aux éléments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rester 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seule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 peut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alors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leur donner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largeur)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0" y="355600"/>
            <a:ext cx="2501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</a:t>
            </a:r>
            <a:endParaRPr sz="3000"/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0" y="203200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Display:inline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69900" y="952500"/>
            <a:ext cx="341757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800" spc="-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background: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rgb(255,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191,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203);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9849" y="921867"/>
            <a:ext cx="3886835" cy="12325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5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Confère un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 élément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toutes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propriétés d’un élément en ligne,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sans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retour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 la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ligne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7138" y="6005146"/>
            <a:ext cx="6874788" cy="8704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0188" y="3910076"/>
            <a:ext cx="6645456" cy="112843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60292" y="5219993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0" marR="5080">
              <a:lnSpc>
                <a:spcPct val="144700"/>
              </a:lnSpc>
              <a:spcBef>
                <a:spcPts val="130"/>
              </a:spcBef>
            </a:pPr>
            <a:r>
              <a:rPr spc="-5" dirty="0">
                <a:solidFill>
                  <a:srgbClr val="418DD3"/>
                </a:solidFill>
              </a:rPr>
              <a:t>display: inline-block </a:t>
            </a:r>
            <a:r>
              <a:rPr spc="-5" dirty="0">
                <a:solidFill>
                  <a:srgbClr val="585858"/>
                </a:solidFill>
              </a:rPr>
              <a:t>est une propriété hybride qui permet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un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élément d’avoir les propriétés d’un élément en ligne </a:t>
            </a:r>
            <a:r>
              <a:rPr dirty="0">
                <a:solidFill>
                  <a:srgbClr val="585858"/>
                </a:solidFill>
              </a:rPr>
              <a:t>(pas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retour </a:t>
            </a:r>
            <a:r>
              <a:rPr spc="-655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la ligne après l’élément), </a:t>
            </a:r>
            <a:r>
              <a:rPr dirty="0">
                <a:solidFill>
                  <a:srgbClr val="585858"/>
                </a:solidFill>
              </a:rPr>
              <a:t>mais </a:t>
            </a:r>
            <a:r>
              <a:rPr spc="-5" dirty="0">
                <a:solidFill>
                  <a:srgbClr val="585858"/>
                </a:solidFill>
              </a:rPr>
              <a:t>avec les propriétés d’un bloc </a:t>
            </a:r>
            <a:r>
              <a:rPr dirty="0">
                <a:solidFill>
                  <a:srgbClr val="585858"/>
                </a:solidFill>
              </a:rPr>
              <a:t> (possibilité</a:t>
            </a:r>
            <a:r>
              <a:rPr spc="-5" dirty="0">
                <a:solidFill>
                  <a:srgbClr val="585858"/>
                </a:solidFill>
              </a:rPr>
              <a:t> d’avoir une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dimension et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des </a:t>
            </a:r>
            <a:r>
              <a:rPr dirty="0">
                <a:solidFill>
                  <a:srgbClr val="585858"/>
                </a:solidFill>
              </a:rPr>
              <a:t>marges)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51200" y="355600"/>
            <a:ext cx="3623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</a:t>
            </a:r>
            <a:endParaRPr sz="3000"/>
          </a:p>
        </p:txBody>
      </p:sp>
      <p:sp>
        <p:nvSpPr>
          <p:cNvPr id="7" name="object 7"/>
          <p:cNvSpPr/>
          <p:nvPr/>
        </p:nvSpPr>
        <p:spPr>
          <a:xfrm>
            <a:off x="2376487" y="4248150"/>
            <a:ext cx="1008380" cy="1008380"/>
          </a:xfrm>
          <a:custGeom>
            <a:avLst/>
            <a:gdLst/>
            <a:ahLst/>
            <a:cxnLst/>
            <a:rect l="l" t="t" r="r" b="b"/>
            <a:pathLst>
              <a:path w="1008379" h="1008379">
                <a:moveTo>
                  <a:pt x="1008062" y="0"/>
                </a:moveTo>
                <a:lnTo>
                  <a:pt x="0" y="0"/>
                </a:lnTo>
                <a:lnTo>
                  <a:pt x="0" y="1008062"/>
                </a:lnTo>
                <a:lnTo>
                  <a:pt x="1008062" y="1008062"/>
                </a:lnTo>
                <a:lnTo>
                  <a:pt x="1008062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5987" y="4248150"/>
            <a:ext cx="2447925" cy="1008380"/>
          </a:xfrm>
          <a:custGeom>
            <a:avLst/>
            <a:gdLst/>
            <a:ahLst/>
            <a:cxnLst/>
            <a:rect l="l" t="t" r="r" b="b"/>
            <a:pathLst>
              <a:path w="2447925" h="1008379">
                <a:moveTo>
                  <a:pt x="2447925" y="0"/>
                </a:moveTo>
                <a:lnTo>
                  <a:pt x="0" y="0"/>
                </a:lnTo>
                <a:lnTo>
                  <a:pt x="0" y="1008062"/>
                </a:lnTo>
                <a:lnTo>
                  <a:pt x="2447925" y="1008062"/>
                </a:lnTo>
                <a:lnTo>
                  <a:pt x="24479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75350" y="4248150"/>
            <a:ext cx="2016125" cy="1008380"/>
          </a:xfrm>
          <a:custGeom>
            <a:avLst/>
            <a:gdLst/>
            <a:ahLst/>
            <a:cxnLst/>
            <a:rect l="l" t="t" r="r" b="b"/>
            <a:pathLst>
              <a:path w="2016125" h="1008379">
                <a:moveTo>
                  <a:pt x="2016125" y="0"/>
                </a:moveTo>
                <a:lnTo>
                  <a:pt x="0" y="0"/>
                </a:lnTo>
                <a:lnTo>
                  <a:pt x="0" y="1008062"/>
                </a:lnTo>
                <a:lnTo>
                  <a:pt x="2016125" y="1008062"/>
                </a:lnTo>
                <a:lnTo>
                  <a:pt x="20161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349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8600" y="292100"/>
            <a:ext cx="2857500" cy="6508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100" spc="-5" dirty="0"/>
              <a:t>Display:inline-block et </a:t>
            </a:r>
            <a:r>
              <a:rPr sz="2100" spc="-570" dirty="0"/>
              <a:t> </a:t>
            </a:r>
            <a:r>
              <a:rPr sz="2100" dirty="0"/>
              <a:t>navigation</a:t>
            </a:r>
            <a:r>
              <a:rPr sz="2100" spc="-100" dirty="0"/>
              <a:t> </a:t>
            </a:r>
            <a:r>
              <a:rPr sz="2100" dirty="0"/>
              <a:t>horizontale</a:t>
            </a:r>
            <a:endParaRPr sz="2100"/>
          </a:p>
        </p:txBody>
      </p:sp>
      <p:sp>
        <p:nvSpPr>
          <p:cNvPr id="6" name="object 6"/>
          <p:cNvSpPr txBox="1"/>
          <p:nvPr/>
        </p:nvSpPr>
        <p:spPr>
          <a:xfrm>
            <a:off x="228600" y="2413000"/>
            <a:ext cx="2428240" cy="3462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8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inline-block;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 marL="139700" marR="845185" indent="-127635">
              <a:lnSpc>
                <a:spcPct val="164300"/>
              </a:lnSpc>
              <a:spcBef>
                <a:spcPts val="125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.header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li a{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display:</a:t>
            </a:r>
            <a:r>
              <a:rPr sz="1800" spc="-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block; </a:t>
            </a:r>
            <a:r>
              <a:rPr sz="1800" spc="-48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5px;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3652" y="5549900"/>
            <a:ext cx="3868850" cy="381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7984" y="3272234"/>
            <a:ext cx="980497" cy="92273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94200" y="520700"/>
            <a:ext cx="461137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100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display: inline-block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une liste de liens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 par exemple 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horizontale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72459" y="4571921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5451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colonne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blanche entre les éléments.</a:t>
            </a:r>
            <a:r>
              <a:rPr sz="24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Plus sur </a:t>
            </a:r>
            <a:r>
              <a:rPr sz="2400" spc="-65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ce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problème ici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700" y="355600"/>
            <a:ext cx="6543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Display:inline-block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bugs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connus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7994" y="4506983"/>
            <a:ext cx="1873623" cy="392752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418DD3"/>
                </a:solidFill>
              </a:rPr>
              <a:t>display: none </a:t>
            </a:r>
            <a:r>
              <a:rPr spc="-5" dirty="0">
                <a:solidFill>
                  <a:srgbClr val="585858"/>
                </a:solidFill>
              </a:rPr>
              <a:t>permet de </a:t>
            </a:r>
            <a:r>
              <a:rPr dirty="0">
                <a:solidFill>
                  <a:srgbClr val="585858"/>
                </a:solidFill>
              </a:rPr>
              <a:t>retirer </a:t>
            </a:r>
            <a:r>
              <a:rPr spc="-5" dirty="0">
                <a:solidFill>
                  <a:srgbClr val="585858"/>
                </a:solidFill>
              </a:rPr>
              <a:t>un élément 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de la page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il </a:t>
            </a:r>
            <a:r>
              <a:rPr spc="-65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n’est plus </a:t>
            </a:r>
            <a:r>
              <a:rPr dirty="0">
                <a:solidFill>
                  <a:srgbClr val="585858"/>
                </a:solidFill>
              </a:rPr>
              <a:t>visible, </a:t>
            </a:r>
            <a:r>
              <a:rPr spc="-5" dirty="0">
                <a:solidFill>
                  <a:srgbClr val="585858"/>
                </a:solidFill>
              </a:rPr>
              <a:t>et la place qu’il occupait est disponible pour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d’autres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éléments,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c’est comme</a:t>
            </a:r>
            <a:r>
              <a:rPr spc="-5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s’il </a:t>
            </a:r>
            <a:r>
              <a:rPr spc="-5" dirty="0">
                <a:solidFill>
                  <a:srgbClr val="585858"/>
                </a:solidFill>
              </a:rPr>
              <a:t>n’existait</a:t>
            </a:r>
            <a:r>
              <a:rPr spc="-10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94761"/>
            <a:ext cx="834263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éléments en </a:t>
            </a:r>
            <a:r>
              <a:rPr sz="2400" spc="-5" dirty="0">
                <a:solidFill>
                  <a:srgbClr val="418CD3"/>
                </a:solidFill>
                <a:latin typeface="Arial MT"/>
                <a:cs typeface="Arial MT"/>
              </a:rPr>
              <a:t>display:none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lus par les lecteurs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d’écran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38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125061"/>
            <a:ext cx="852868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Pour rendre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nouveau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visible,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lui appliquer par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CD3"/>
                </a:solidFill>
                <a:latin typeface="Arial MT"/>
                <a:cs typeface="Arial MT"/>
              </a:rPr>
              <a:t>display:block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8100" y="355600"/>
            <a:ext cx="2417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Display:none</a:t>
            </a:r>
            <a:endParaRPr sz="3000"/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1800" y="2413000"/>
            <a:ext cx="67703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dirty="0">
                <a:solidFill>
                  <a:srgbClr val="FAF9F9"/>
                </a:solidFill>
                <a:latin typeface="Arial"/>
                <a:cs typeface="Arial"/>
              </a:rPr>
              <a:t>Positionnement</a:t>
            </a:r>
            <a:r>
              <a:rPr sz="5400" b="1" spc="-95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54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3700" y="4699000"/>
            <a:ext cx="68364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AF9F9"/>
                </a:solidFill>
                <a:latin typeface="Arial MT"/>
                <a:cs typeface="Arial MT"/>
              </a:rPr>
              <a:t>Position</a:t>
            </a:r>
            <a:r>
              <a:rPr sz="36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AF9F9"/>
                </a:solidFill>
                <a:latin typeface="Arial MT"/>
                <a:cs typeface="Arial MT"/>
              </a:rPr>
              <a:t>relative,</a:t>
            </a:r>
            <a:r>
              <a:rPr sz="36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AF9F9"/>
                </a:solidFill>
                <a:latin typeface="Arial MT"/>
                <a:cs typeface="Arial MT"/>
              </a:rPr>
              <a:t>absolute</a:t>
            </a:r>
            <a:r>
              <a:rPr sz="36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AF9F9"/>
                </a:solidFill>
                <a:latin typeface="Arial MT"/>
                <a:cs typeface="Arial MT"/>
              </a:rPr>
              <a:t>et</a:t>
            </a:r>
            <a:r>
              <a:rPr sz="36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3600" dirty="0">
                <a:solidFill>
                  <a:srgbClr val="FAF9F9"/>
                </a:solidFill>
                <a:latin typeface="Arial MT"/>
                <a:cs typeface="Arial MT"/>
              </a:rPr>
              <a:t>fixed</a:t>
            </a:r>
            <a:endParaRPr sz="3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5286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position:valeur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positionner les éléments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37819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: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static (valeur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par défaut)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,relative, </a:t>
            </a:r>
            <a:r>
              <a:rPr sz="2400" spc="-65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absolute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fixed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Positionnement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34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91427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attributs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éléments prédéfinis dans le HTML on ne peut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inventer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71537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simple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quote, double quote ou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rien. Par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convention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nous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choisissons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doubles quotes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r>
              <a:rPr sz="2400" b="1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688" y="4343501"/>
            <a:ext cx="4834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&lt;div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 id=</a:t>
            </a:r>
            <a:r>
              <a:rPr sz="2400" i="1" spc="-5" dirty="0">
                <a:solidFill>
                  <a:srgbClr val="00AE00"/>
                </a:solidFill>
                <a:latin typeface="Arial"/>
                <a:cs typeface="Arial"/>
              </a:rPr>
              <a:t>"kittens"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&gt;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 //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&lt;div 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id=</a:t>
            </a:r>
            <a:r>
              <a:rPr sz="2400" i="1" spc="-5" dirty="0">
                <a:solidFill>
                  <a:srgbClr val="00AE00"/>
                </a:solidFill>
                <a:latin typeface="Arial"/>
                <a:cs typeface="Arial"/>
              </a:rPr>
              <a:t>kittens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565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5549900"/>
            <a:ext cx="7106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400" i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attributs</a:t>
            </a:r>
            <a:r>
              <a:rPr sz="24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sont</a:t>
            </a:r>
            <a:r>
              <a:rPr sz="24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toujours</a:t>
            </a:r>
            <a:r>
              <a:rPr sz="2400" b="1" i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dans</a:t>
            </a:r>
            <a:r>
              <a:rPr sz="2400" b="1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b="1" i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r>
              <a:rPr sz="2400" b="1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585858"/>
                </a:solidFill>
                <a:latin typeface="Arial"/>
                <a:cs typeface="Arial"/>
              </a:rPr>
              <a:t>ouvrante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14700" y="355600"/>
            <a:ext cx="3496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Attributs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valeurs</a:t>
            </a:r>
            <a:endParaRPr sz="3000"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9101455" cy="3185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84D8"/>
                </a:solidFill>
                <a:latin typeface="Arial MT"/>
                <a:cs typeface="Arial MT"/>
              </a:rPr>
              <a:t>static</a:t>
            </a:r>
            <a:r>
              <a:rPr sz="2400" spc="-10" dirty="0">
                <a:solidFill>
                  <a:srgbClr val="0084D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avec position: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static;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n'est positionné d'aucune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manière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spéciale.</a:t>
            </a:r>
            <a:endParaRPr sz="2400">
              <a:latin typeface="Arial MT"/>
              <a:cs typeface="Arial MT"/>
            </a:endParaRPr>
          </a:p>
          <a:p>
            <a:pPr marL="12700" marR="51054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dit non positionné et un élément avec une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propriété position ayant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autre que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static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dit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positionné.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3172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70300" y="355600"/>
            <a:ext cx="2777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Position:static;</a:t>
            </a:r>
            <a:endParaRPr sz="3000"/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3616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élément positionné avec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position:relative;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comporte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manière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static.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72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448560"/>
            <a:ext cx="898652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utiliser les propriété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left,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déplacer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8506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3746500"/>
            <a:ext cx="869823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affecté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top,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left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right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bottom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 prendre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positives ou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négatives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(10px, -30px,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4475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16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Position:relative;</a:t>
            </a:r>
            <a:endParaRPr sz="3000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52500"/>
            <a:ext cx="1995805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.content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8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position:relative;</a:t>
            </a:r>
            <a:endParaRPr sz="180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top:-15px;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095"/>
            <a:ext cx="409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Déplacer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élément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8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quelques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pixels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355" y="5726945"/>
            <a:ext cx="7594755" cy="8487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8406" y="3625850"/>
            <a:ext cx="7604272" cy="108585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60292" y="4859952"/>
            <a:ext cx="360045" cy="660400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84550" cy="75565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91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28600" y="3314700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.picto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</a:t>
            </a:r>
            <a:r>
              <a:rPr sz="1800" b="1" spc="-48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top:5px;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594" y="2923285"/>
            <a:ext cx="2307210" cy="4533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0103" y="4713316"/>
            <a:ext cx="2095993" cy="41217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4300" y="7248624"/>
            <a:ext cx="19494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357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97300" y="203200"/>
            <a:ext cx="249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Position:relative;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4274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Faire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un lien qui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s’enfonce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 2px quand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on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l’active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323"/>
            <a:ext cx="2058035" cy="165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.button:active{</a:t>
            </a:r>
            <a:endParaRPr sz="1800">
              <a:latin typeface="Arial MT"/>
              <a:cs typeface="Arial MT"/>
            </a:endParaRPr>
          </a:p>
          <a:p>
            <a:pPr marL="139700" marR="5080">
              <a:lnSpc>
                <a:spcPct val="162000"/>
              </a:lnSpc>
              <a:spcBef>
                <a:spcPts val="10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 </a:t>
            </a:r>
            <a:r>
              <a:rPr sz="1800" b="1" spc="-48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top:2px;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00" y="4432300"/>
            <a:ext cx="7635682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30200" marR="5080">
              <a:lnSpc>
                <a:spcPct val="144100"/>
              </a:lnSpc>
              <a:spcBef>
                <a:spcPts val="150"/>
              </a:spcBef>
            </a:pPr>
            <a:r>
              <a:rPr spc="-5" dirty="0">
                <a:solidFill>
                  <a:srgbClr val="585858"/>
                </a:solidFill>
              </a:rPr>
              <a:t>Un élément en </a:t>
            </a:r>
            <a:r>
              <a:rPr spc="-5" dirty="0">
                <a:solidFill>
                  <a:srgbClr val="418DD3"/>
                </a:solidFill>
              </a:rPr>
              <a:t>position: </a:t>
            </a:r>
            <a:r>
              <a:rPr dirty="0">
                <a:solidFill>
                  <a:srgbClr val="418DD3"/>
                </a:solidFill>
              </a:rPr>
              <a:t>fixed; </a:t>
            </a:r>
            <a:r>
              <a:rPr spc="-5" dirty="0">
                <a:solidFill>
                  <a:srgbClr val="585858"/>
                </a:solidFill>
              </a:rPr>
              <a:t>ne bougera pas, </a:t>
            </a:r>
            <a:r>
              <a:rPr dirty="0">
                <a:solidFill>
                  <a:srgbClr val="585858"/>
                </a:solidFill>
              </a:rPr>
              <a:t>même si </a:t>
            </a:r>
            <a:r>
              <a:rPr spc="-5" dirty="0">
                <a:solidFill>
                  <a:srgbClr val="585858"/>
                </a:solidFill>
              </a:rPr>
              <a:t>on </a:t>
            </a:r>
            <a:r>
              <a:rPr dirty="0">
                <a:solidFill>
                  <a:srgbClr val="585858"/>
                </a:solidFill>
              </a:rPr>
              <a:t>fait </a:t>
            </a:r>
            <a:r>
              <a:rPr spc="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défiler la page. </a:t>
            </a:r>
            <a:r>
              <a:rPr dirty="0">
                <a:solidFill>
                  <a:srgbClr val="585858"/>
                </a:solidFill>
              </a:rPr>
              <a:t>Il sort </a:t>
            </a:r>
            <a:r>
              <a:rPr spc="-5" dirty="0">
                <a:solidFill>
                  <a:srgbClr val="585858"/>
                </a:solidFill>
              </a:rPr>
              <a:t>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et </a:t>
            </a:r>
            <a:r>
              <a:rPr dirty="0">
                <a:solidFill>
                  <a:srgbClr val="585858"/>
                </a:solidFill>
              </a:rPr>
              <a:t>se </a:t>
            </a:r>
            <a:r>
              <a:rPr spc="-5" dirty="0">
                <a:solidFill>
                  <a:srgbClr val="585858"/>
                </a:solidFill>
              </a:rPr>
              <a:t>positionne au dessus des autres </a:t>
            </a:r>
            <a:r>
              <a:rPr spc="-65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éléments.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3149600"/>
            <a:ext cx="8396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positionne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rapport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l'espace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affichable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fixed</a:t>
            </a:r>
            <a:endParaRPr sz="3000"/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282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position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fixed</a:t>
            </a:r>
            <a:r>
              <a:rPr sz="2400" spc="-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barre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haut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3800" y="355600"/>
            <a:ext cx="26504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Position</a:t>
            </a:r>
            <a:r>
              <a:rPr sz="3000" b="1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:fixed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2819400"/>
            <a:ext cx="882650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1054100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Sortir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la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navigation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du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flux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549" y="914425"/>
            <a:ext cx="17913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.nav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139700">
              <a:lnSpc>
                <a:spcPct val="100000"/>
              </a:lnSpc>
              <a:spcBef>
                <a:spcPts val="14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fixed;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0100" y="3784600"/>
            <a:ext cx="88265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5100" y="203200"/>
            <a:ext cx="2125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</a:t>
            </a:r>
            <a:r>
              <a:rPr sz="2400" spc="-90" dirty="0"/>
              <a:t> </a:t>
            </a:r>
            <a:r>
              <a:rPr sz="2400" dirty="0"/>
              <a:t>:fixed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33170"/>
            <a:ext cx="4129404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La positionner en haut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0px des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3 coins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qu’elle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s’affiche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toujours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838200"/>
            <a:ext cx="1398905" cy="196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.nav</a:t>
            </a:r>
            <a:r>
              <a:rPr sz="14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400">
              <a:latin typeface="Arial MT"/>
              <a:cs typeface="Arial MT"/>
            </a:endParaRPr>
          </a:p>
          <a:p>
            <a:pPr marL="111125" marR="5080">
              <a:lnSpc>
                <a:spcPts val="2800"/>
              </a:lnSpc>
              <a:spcBef>
                <a:spcPts val="18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400" b="1" spc="-10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fixed; </a:t>
            </a:r>
            <a:r>
              <a:rPr sz="1400" b="1" spc="-37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top:</a:t>
            </a:r>
            <a:r>
              <a:rPr sz="1400" b="1" spc="-1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740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left: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11125">
              <a:lnSpc>
                <a:spcPct val="100000"/>
              </a:lnSpc>
              <a:spcBef>
                <a:spcPts val="1020"/>
              </a:spcBef>
            </a:pP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400" b="1" spc="-5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4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848100"/>
            <a:ext cx="8775700" cy="28702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7833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top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bar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sticky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haut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2082800"/>
            <a:ext cx="3246755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http://designmodo.com/</a:t>
            </a:r>
            <a:endParaRPr sz="2200" dirty="0">
              <a:latin typeface="Arial MT"/>
              <a:cs typeface="Arial MT"/>
            </a:endParaRPr>
          </a:p>
          <a:p>
            <a:pPr marL="330200" indent="-317500">
              <a:lnSpc>
                <a:spcPct val="100000"/>
              </a:lnSpc>
              <a:spcBef>
                <a:spcPts val="176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http://www.lesechos.fr/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09800" y="355600"/>
            <a:ext cx="5700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fixed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vraie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vie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533900"/>
            <a:ext cx="10071100" cy="3022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89471" y="7204792"/>
            <a:ext cx="3639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35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906653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src="</a:t>
            </a:r>
            <a:r>
              <a:rPr sz="2400" b="1" spc="-1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source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(d’une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exemple)</a:t>
            </a:r>
            <a:endParaRPr sz="2400">
              <a:latin typeface="Arial MT"/>
              <a:cs typeface="Arial MT"/>
            </a:endParaRPr>
          </a:p>
          <a:p>
            <a:pPr marL="444500" marR="5080" indent="-317500">
              <a:lnSpc>
                <a:spcPct val="145800"/>
              </a:lnSpc>
              <a:spcBef>
                <a:spcPts val="500"/>
              </a:spcBef>
              <a:tabLst>
                <a:tab pos="443865" algn="l"/>
              </a:tabLst>
            </a:pPr>
            <a:r>
              <a:rPr sz="2700" baseline="3086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&lt;img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src="monimage.png"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width="400" height="250" alt="image </a:t>
            </a:r>
            <a:r>
              <a:rPr sz="2400" spc="-65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chatons"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/&gt;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43840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000" y="4279900"/>
            <a:ext cx="719963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href="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400" b="1" spc="-1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destination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endParaRPr sz="2400" dirty="0">
              <a:latin typeface="Arial MT"/>
              <a:cs typeface="Arial MT"/>
            </a:endParaRPr>
          </a:p>
          <a:p>
            <a:pPr marL="152400">
              <a:lnSpc>
                <a:spcPct val="100000"/>
              </a:lnSpc>
              <a:spcBef>
                <a:spcPts val="1820"/>
              </a:spcBef>
              <a:tabLst>
                <a:tab pos="469265" algn="l"/>
              </a:tabLst>
            </a:pPr>
            <a:r>
              <a:rPr sz="2700" baseline="6172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href="http://</a:t>
            </a:r>
            <a:r>
              <a:rPr sz="2400" spc="-10" dirty="0" smtClean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ww</a:t>
            </a:r>
            <a:r>
              <a:rPr lang="fr-FR" sz="2400" spc="-10" dirty="0" smtClean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w</a:t>
            </a:r>
            <a:r>
              <a:rPr sz="2400" spc="-10" dirty="0" smtClean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.google.fr</a:t>
            </a:r>
            <a:r>
              <a:rPr sz="2400" spc="-10" dirty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"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&gt;</a:t>
            </a:r>
            <a:r>
              <a:rPr sz="24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 lien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&lt;/a&gt;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3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d’attributs</a:t>
            </a:r>
            <a:endParaRPr sz="3000"/>
          </a:p>
        </p:txBody>
      </p:sp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364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9000" y="6934200"/>
            <a:ext cx="831595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http://www.marketingmag.stfi.re/hubs-c/smartphone-addiction-nomophobia/</a:t>
            </a:r>
            <a:r>
              <a:rPr sz="1700" u="heavy" spc="7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7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?sf=ozpplo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0400" y="393700"/>
            <a:ext cx="88112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585858"/>
                </a:solidFill>
              </a:rPr>
              <a:t>Position: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fixed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vraie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vie,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peu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trop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d’ailleurs</a:t>
            </a:r>
            <a:endParaRPr sz="2700"/>
          </a:p>
        </p:txBody>
      </p:sp>
      <p:grpSp>
        <p:nvGrpSpPr>
          <p:cNvPr id="5" name="object 5"/>
          <p:cNvGrpSpPr/>
          <p:nvPr/>
        </p:nvGrpSpPr>
        <p:grpSpPr>
          <a:xfrm>
            <a:off x="0" y="1118844"/>
            <a:ext cx="10083800" cy="5384165"/>
            <a:chOff x="0" y="1118844"/>
            <a:chExt cx="10083800" cy="53841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7300"/>
              <a:ext cx="10071100" cy="5245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95896" y="1131544"/>
              <a:ext cx="7417434" cy="1208405"/>
            </a:xfrm>
            <a:custGeom>
              <a:avLst/>
              <a:gdLst/>
              <a:ahLst/>
              <a:cxnLst/>
              <a:rect l="l" t="t" r="r" b="b"/>
              <a:pathLst>
                <a:path w="7417434" h="1208405">
                  <a:moveTo>
                    <a:pt x="0" y="0"/>
                  </a:moveTo>
                  <a:lnTo>
                    <a:pt x="7416825" y="0"/>
                  </a:lnTo>
                  <a:lnTo>
                    <a:pt x="7416825" y="1208138"/>
                  </a:lnTo>
                  <a:lnTo>
                    <a:pt x="0" y="120813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084092"/>
              <a:ext cx="10071100" cy="0"/>
            </a:xfrm>
            <a:custGeom>
              <a:avLst/>
              <a:gdLst/>
              <a:ahLst/>
              <a:cxnLst/>
              <a:rect l="l" t="t" r="r" b="b"/>
              <a:pathLst>
                <a:path w="10071100">
                  <a:moveTo>
                    <a:pt x="0" y="0"/>
                  </a:moveTo>
                  <a:lnTo>
                    <a:pt x="10071099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76862" y="5364012"/>
              <a:ext cx="2294255" cy="720090"/>
            </a:xfrm>
            <a:custGeom>
              <a:avLst/>
              <a:gdLst/>
              <a:ahLst/>
              <a:cxnLst/>
              <a:rect l="l" t="t" r="r" b="b"/>
              <a:pathLst>
                <a:path w="2294254" h="720089">
                  <a:moveTo>
                    <a:pt x="0" y="0"/>
                  </a:moveTo>
                  <a:lnTo>
                    <a:pt x="2294237" y="0"/>
                  </a:lnTo>
                </a:path>
                <a:path w="2294254" h="720089">
                  <a:moveTo>
                    <a:pt x="2294237" y="720077"/>
                  </a:moveTo>
                  <a:lnTo>
                    <a:pt x="0" y="72007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6587431"/>
            <a:ext cx="10071100" cy="0"/>
          </a:xfrm>
          <a:custGeom>
            <a:avLst/>
            <a:gdLst/>
            <a:ahLst/>
            <a:cxnLst/>
            <a:rect l="l" t="t" r="r" b="b"/>
            <a:pathLst>
              <a:path w="10071100">
                <a:moveTo>
                  <a:pt x="10071100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BA8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88769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98600"/>
            <a:ext cx="4171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position:</a:t>
            </a:r>
            <a:r>
              <a:rPr sz="2200" spc="-2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absolute;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1866900"/>
            <a:ext cx="8924290" cy="143510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5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sort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flux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(les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autres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réorganisent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s’il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n’était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là)</a:t>
            </a:r>
            <a:endParaRPr sz="2000">
              <a:latin typeface="Arial MT"/>
              <a:cs typeface="Arial MT"/>
            </a:endParaRPr>
          </a:p>
          <a:p>
            <a:pPr marL="330200" marR="5080" indent="-317500">
              <a:lnSpc>
                <a:spcPct val="145800"/>
              </a:lnSpc>
              <a:spcBef>
                <a:spcPts val="300"/>
              </a:spcBef>
              <a:buClr>
                <a:srgbClr val="666666"/>
              </a:buClr>
              <a:buSzPct val="75000"/>
              <a:buChar char="–"/>
              <a:tabLst>
                <a:tab pos="329565" algn="l"/>
                <a:tab pos="330200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vient se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positionner par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rapport à son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dernier ancêtre positionné,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l’intérieur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celui-ci.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5699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332556"/>
            <a:ext cx="898461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9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aucun ancêtre n’est positionné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qu’on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 modifié top,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left,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right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ou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bottom)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positionne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rapport à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racine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&lt;html&gt;.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4624070"/>
            <a:ext cx="101600" cy="17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400" y="4361103"/>
            <a:ext cx="859409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77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positionner le parent, on donne au parent une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position: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relative | </a:t>
            </a:r>
            <a:r>
              <a:rPr sz="2200" spc="-60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fixed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|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absolute;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7400" y="355600"/>
            <a:ext cx="3454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Position: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absolute;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1599294" y="1687161"/>
            <a:ext cx="7303770" cy="5187950"/>
            <a:chOff x="1599294" y="1687161"/>
            <a:chExt cx="7303770" cy="51879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294" y="1687161"/>
              <a:ext cx="7303516" cy="5187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2600" y="3136900"/>
              <a:ext cx="2311400" cy="1727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8400" y="355600"/>
            <a:ext cx="5255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Centrer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légende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d’image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1534" y="1983816"/>
            <a:ext cx="4563262" cy="31735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00" y="1981200"/>
            <a:ext cx="4118610" cy="311304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523559" y="2903037"/>
            <a:ext cx="528320" cy="457834"/>
            <a:chOff x="4523559" y="2903037"/>
            <a:chExt cx="528320" cy="457834"/>
          </a:xfrm>
        </p:grpSpPr>
        <p:sp>
          <p:nvSpPr>
            <p:cNvPr id="7" name="object 7"/>
            <p:cNvSpPr/>
            <p:nvPr/>
          </p:nvSpPr>
          <p:spPr>
            <a:xfrm>
              <a:off x="4536259" y="2915737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0"/>
                  </a:move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259" y="2915737"/>
              <a:ext cx="502920" cy="432434"/>
            </a:xfrm>
            <a:custGeom>
              <a:avLst/>
              <a:gdLst/>
              <a:ahLst/>
              <a:cxnLst/>
              <a:rect l="l" t="t" r="r" b="b"/>
              <a:pathLst>
                <a:path w="502920" h="432435">
                  <a:moveTo>
                    <a:pt x="286524" y="324040"/>
                  </a:moveTo>
                  <a:lnTo>
                    <a:pt x="286524" y="432053"/>
                  </a:lnTo>
                  <a:lnTo>
                    <a:pt x="502551" y="216026"/>
                  </a:lnTo>
                  <a:lnTo>
                    <a:pt x="286524" y="0"/>
                  </a:lnTo>
                  <a:lnTo>
                    <a:pt x="286524" y="108013"/>
                  </a:lnTo>
                  <a:lnTo>
                    <a:pt x="0" y="108013"/>
                  </a:lnTo>
                  <a:lnTo>
                    <a:pt x="0" y="324040"/>
                  </a:lnTo>
                  <a:lnTo>
                    <a:pt x="286524" y="324040"/>
                  </a:lnTo>
                  <a:close/>
                </a:path>
              </a:pathLst>
            </a:custGeom>
            <a:ln w="25400">
              <a:solidFill>
                <a:srgbClr val="BA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863600"/>
            <a:ext cx="2534920" cy="15494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.caption</a:t>
            </a:r>
            <a:r>
              <a:rPr sz="15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500">
              <a:latin typeface="Arial MT"/>
              <a:cs typeface="Arial MT"/>
            </a:endParaRPr>
          </a:p>
          <a:p>
            <a:pPr marL="118110" marR="5080">
              <a:lnSpc>
                <a:spcPct val="133300"/>
              </a:lnSpc>
            </a:pPr>
            <a:r>
              <a:rPr sz="1500" spc="-5" dirty="0">
                <a:solidFill>
                  <a:srgbClr val="FAF9F9"/>
                </a:solidFill>
                <a:latin typeface="Arial MT"/>
                <a:cs typeface="Arial MT"/>
              </a:rPr>
              <a:t>background:</a:t>
            </a:r>
            <a:r>
              <a:rPr sz="1500" spc="-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rgba(0,0,0,0.8); </a:t>
            </a:r>
            <a:r>
              <a:rPr sz="1500" spc="-4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color:</a:t>
            </a:r>
            <a:r>
              <a:rPr sz="1500" spc="-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spc="-15" dirty="0">
                <a:solidFill>
                  <a:srgbClr val="FAF9F9"/>
                </a:solidFill>
                <a:latin typeface="Arial MT"/>
                <a:cs typeface="Arial MT"/>
              </a:rPr>
              <a:t>#fff;</a:t>
            </a:r>
            <a:endParaRPr sz="1500">
              <a:latin typeface="Arial MT"/>
              <a:cs typeface="Arial MT"/>
            </a:endParaRPr>
          </a:p>
          <a:p>
            <a:pPr marL="118110">
              <a:lnSpc>
                <a:spcPct val="100000"/>
              </a:lnSpc>
              <a:spcBef>
                <a:spcPts val="600"/>
              </a:spcBef>
            </a:pPr>
            <a:r>
              <a:rPr sz="1500" spc="-5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5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AF9F9"/>
                </a:solidFill>
                <a:latin typeface="Arial MT"/>
                <a:cs typeface="Arial MT"/>
              </a:rPr>
              <a:t>20px;</a:t>
            </a:r>
            <a:endParaRPr sz="1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Préparer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l’image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avec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couleurs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900" y="3454400"/>
            <a:ext cx="880110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743267"/>
            <a:ext cx="1501140" cy="182943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250" dirty="0">
                <a:solidFill>
                  <a:srgbClr val="FAF9F9"/>
                </a:solidFill>
                <a:latin typeface="Arial MT"/>
                <a:cs typeface="Arial MT"/>
              </a:rPr>
              <a:t>.caption</a:t>
            </a:r>
            <a:r>
              <a:rPr sz="125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25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250">
              <a:latin typeface="Arial MT"/>
              <a:cs typeface="Arial MT"/>
            </a:endParaRPr>
          </a:p>
          <a:p>
            <a:pPr marL="57150" marR="5080">
              <a:lnSpc>
                <a:spcPts val="2400"/>
              </a:lnSpc>
              <a:spcBef>
                <a:spcPts val="13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position: 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absolute; </a:t>
            </a:r>
            <a:r>
              <a:rPr sz="1250" b="1" spc="-33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250" b="1" spc="5" dirty="0">
                <a:solidFill>
                  <a:srgbClr val="FFAF00"/>
                </a:solidFill>
                <a:latin typeface="Arial"/>
                <a:cs typeface="Arial"/>
              </a:rPr>
              <a:t>bottom: </a:t>
            </a: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150px; </a:t>
            </a:r>
            <a:r>
              <a:rPr sz="1250" b="1" spc="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left: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 0;</a:t>
            </a:r>
            <a:endParaRPr sz="125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670"/>
              </a:spcBef>
            </a:pPr>
            <a:r>
              <a:rPr sz="1250" b="1" dirty="0">
                <a:solidFill>
                  <a:srgbClr val="FFAF00"/>
                </a:solidFill>
                <a:latin typeface="Arial"/>
                <a:cs typeface="Arial"/>
              </a:rPr>
              <a:t>right:</a:t>
            </a:r>
            <a:r>
              <a:rPr sz="125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25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5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00" y="914400"/>
            <a:ext cx="3874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Préparer</a:t>
            </a:r>
            <a:r>
              <a:rPr sz="18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positionnement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8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l’image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38500"/>
            <a:ext cx="10071100" cy="34544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327596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57600" y="203200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Position:</a:t>
            </a:r>
            <a:r>
              <a:rPr sz="2400" spc="-85" dirty="0"/>
              <a:t> </a:t>
            </a:r>
            <a:r>
              <a:rPr sz="2400" spc="-5" dirty="0"/>
              <a:t>absolute;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71500" y="952500"/>
            <a:ext cx="1994535" cy="120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.img-caption</a:t>
            </a:r>
            <a:r>
              <a:rPr sz="18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8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1340"/>
              </a:spcBef>
            </a:pPr>
            <a:r>
              <a:rPr sz="1800" b="1" dirty="0">
                <a:solidFill>
                  <a:srgbClr val="FFAF00"/>
                </a:solidFill>
                <a:latin typeface="Arial"/>
                <a:cs typeface="Arial"/>
              </a:rPr>
              <a:t>position:</a:t>
            </a:r>
            <a:r>
              <a:rPr sz="1800" b="1" spc="-8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AF00"/>
                </a:solidFill>
                <a:latin typeface="Arial"/>
                <a:cs typeface="Arial"/>
              </a:rPr>
              <a:t>relative;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5650" y="794994"/>
            <a:ext cx="400177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500"/>
              </a:lnSpc>
              <a:spcBef>
                <a:spcPts val="100"/>
              </a:spcBef>
            </a:pP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Positionner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le parent pour que la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légende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se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place par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rapport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aux bords </a:t>
            </a:r>
            <a:r>
              <a:rPr sz="1800" spc="-49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AF9F9"/>
                </a:solidFill>
                <a:latin typeface="Arial MT"/>
                <a:cs typeface="Arial MT"/>
              </a:rPr>
              <a:t>ce </a:t>
            </a:r>
            <a:r>
              <a:rPr sz="1800" spc="-5" dirty="0">
                <a:solidFill>
                  <a:srgbClr val="FAF9F9"/>
                </a:solidFill>
                <a:latin typeface="Arial MT"/>
                <a:cs typeface="Arial MT"/>
              </a:rPr>
              <a:t>dernier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00" y="3200400"/>
            <a:ext cx="100584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35795" cy="38100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Pendant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longtemps nous avons utilisé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fottants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mises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page. </a:t>
            </a:r>
            <a:r>
              <a:rPr sz="2400" spc="-40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retrouvez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encore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cette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technique sur </a:t>
            </a:r>
            <a:r>
              <a:rPr sz="24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beaucoup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développés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jusqu’il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encore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quelques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années.</a:t>
            </a:r>
            <a:endParaRPr sz="2400">
              <a:latin typeface="Arial MT"/>
              <a:cs typeface="Arial MT"/>
            </a:endParaRPr>
          </a:p>
          <a:p>
            <a:pPr marL="393700" marR="20955" indent="-381000">
              <a:lnSpc>
                <a:spcPct val="144700"/>
              </a:lnSpc>
              <a:spcBef>
                <a:spcPts val="63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Aujourd’hui,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page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web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moderne se fait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deux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techniques : flexbox (pour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page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fluides)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grid-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layout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(plus récent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moins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bien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supporté 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facilement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principes de grilles.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2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mise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endParaRPr sz="3000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544050" cy="460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Flexbox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fluides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https://css-tricks.com/snippets/css/a-guide-to-flexbox/</a:t>
            </a:r>
            <a:endParaRPr sz="2200" dirty="0">
              <a:latin typeface="Arial MT"/>
              <a:cs typeface="Arial MT"/>
            </a:endParaRPr>
          </a:p>
          <a:p>
            <a:pPr marL="838200" marR="5080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https://openclassrooms.com/courses/apprenez-a-creer-votre-site-web- </a:t>
            </a:r>
            <a:r>
              <a:rPr sz="2200" spc="-6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avec-html5-et-css3/la-mise-en-page-avec-flexbox</a:t>
            </a:r>
            <a:endParaRPr sz="2200" dirty="0">
              <a:latin typeface="Arial MT"/>
              <a:cs typeface="Arial MT"/>
            </a:endParaRPr>
          </a:p>
          <a:p>
            <a:pPr marL="838200" marR="2689225" lvl="1" indent="-317500">
              <a:lnSpc>
                <a:spcPct val="145800"/>
              </a:lnSpc>
              <a:spcBef>
                <a:spcPts val="55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https://developer.mozilla.org/fr/docs/Web/CSS/ 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Disposition_des_bo%C3%AEtes_flexibles_CSS/ </a:t>
            </a:r>
            <a:r>
              <a:rPr sz="2200" spc="-6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Utilisation_des_flexbox_en_CSS</a:t>
            </a:r>
            <a:endParaRPr sz="2200" dirty="0">
              <a:latin typeface="Arial MT"/>
              <a:cs typeface="Arial MT"/>
            </a:endParaRPr>
          </a:p>
          <a:p>
            <a:pPr marL="838200" marR="667385" lvl="1" indent="-317500">
              <a:lnSpc>
                <a:spcPct val="147700"/>
              </a:lnSpc>
              <a:spcBef>
                <a:spcPts val="50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https://</a:t>
            </a:r>
            <a:r>
              <a:rPr sz="2200" u="heavy" spc="-5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ww</a:t>
            </a:r>
            <a:r>
              <a:rPr lang="fr-FR"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w</a:t>
            </a:r>
            <a:r>
              <a:rPr sz="2200" u="heavy" spc="-5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.alsacreations.com/</a:t>
            </a:r>
            <a:r>
              <a:rPr sz="2200" u="heavy" spc="-5" dirty="0" err="1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tuto</a:t>
            </a:r>
            <a:r>
              <a:rPr sz="2200" u="heavy" spc="-5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/lire/1493-css3-flexbox-layout- </a:t>
            </a:r>
            <a:r>
              <a:rPr sz="2200" spc="-600" dirty="0" smtClean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module.html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5900" y="355600"/>
            <a:ext cx="7160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avancée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Flexbox</a:t>
            </a:r>
            <a:endParaRPr sz="3000"/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74125" cy="2075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Grid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layout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grille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(attention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support)</a:t>
            </a:r>
            <a:endParaRPr sz="24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https://la-cascade.io/css-grid-layout-guide-complet/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https://developer.mozilla.org/fr/docs/Web/CSS/CSS_Grid_Layout</a:t>
            </a:r>
            <a:endParaRPr sz="22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lr>
                <a:srgbClr val="585858"/>
              </a:buClr>
              <a:buChar char="–"/>
              <a:tabLst>
                <a:tab pos="837565" algn="l"/>
                <a:tab pos="838200" algn="l"/>
              </a:tabLst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https://css-tricks.com/snippets/css/complete-guide-grid/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355600"/>
            <a:ext cx="7860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CSS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avancée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Grid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Layout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36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26830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id=" 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 un identifiant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 que l’on pourra utiliser en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CSS.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Ids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doivent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uniques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4700" y="31940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9873" y="3149600"/>
            <a:ext cx="36334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&lt;p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id="monid"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&gt;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42951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4023359"/>
            <a:ext cx="9147175" cy="161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class="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"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 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l’élément que l’on pourra utiliser en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CSS.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classes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dupliquées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4700" y="5899150"/>
            <a:ext cx="142240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dirty="0">
                <a:solidFill>
                  <a:srgbClr val="585858"/>
                </a:solidFill>
                <a:latin typeface="Arial MT"/>
                <a:cs typeface="Arial MT"/>
              </a:rPr>
              <a:t>–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69873" y="5854700"/>
            <a:ext cx="44723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&lt;p</a:t>
            </a:r>
            <a:r>
              <a:rPr sz="22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class="maclasse"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&gt;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2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175000" y="355600"/>
            <a:ext cx="37738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Exemples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d’attributs</a:t>
            </a:r>
            <a:endParaRPr sz="300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3167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lr>
                <a:srgbClr val="585858"/>
              </a:buClr>
              <a:buChar char="•"/>
              <a:tabLst>
                <a:tab pos="393065" algn="l"/>
                <a:tab pos="3937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http://mediaqueri.es/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393700"/>
            <a:ext cx="87693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 dirty="0">
                <a:solidFill>
                  <a:srgbClr val="585858"/>
                </a:solidFill>
              </a:rPr>
              <a:t>Adapter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son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site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au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mobile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0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5" dirty="0">
                <a:solidFill>
                  <a:srgbClr val="585858"/>
                </a:solidFill>
              </a:rPr>
              <a:t> responsive</a:t>
            </a:r>
            <a:r>
              <a:rPr sz="2700" spc="-1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webdesign</a:t>
            </a:r>
            <a:endParaRPr sz="2700"/>
          </a:p>
        </p:txBody>
      </p:sp>
      <p:grpSp>
        <p:nvGrpSpPr>
          <p:cNvPr id="4" name="object 4"/>
          <p:cNvGrpSpPr/>
          <p:nvPr/>
        </p:nvGrpSpPr>
        <p:grpSpPr>
          <a:xfrm>
            <a:off x="508000" y="2552700"/>
            <a:ext cx="8166100" cy="4254500"/>
            <a:chOff x="508000" y="2552700"/>
            <a:chExt cx="8166100" cy="4254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00" y="2552700"/>
              <a:ext cx="4737100" cy="3022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00" y="3175000"/>
              <a:ext cx="3022600" cy="3556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4700" y="3962400"/>
              <a:ext cx="1549400" cy="284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342900" y="1318260"/>
            <a:ext cx="9385300" cy="4807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74040" indent="-318135">
              <a:lnSpc>
                <a:spcPct val="145800"/>
              </a:lnSpc>
              <a:spcBef>
                <a:spcPts val="100"/>
              </a:spcBef>
            </a:pPr>
            <a:r>
              <a:rPr dirty="0"/>
              <a:t>&lt;link rel="stylesheet" </a:t>
            </a:r>
            <a:r>
              <a:rPr spc="-5" dirty="0"/>
              <a:t>media="</a:t>
            </a:r>
            <a:r>
              <a:rPr spc="-5" dirty="0">
                <a:solidFill>
                  <a:srgbClr val="418DD3"/>
                </a:solidFill>
              </a:rPr>
              <a:t>screen and </a:t>
            </a:r>
            <a:r>
              <a:rPr dirty="0">
                <a:solidFill>
                  <a:srgbClr val="418DD3"/>
                </a:solidFill>
              </a:rPr>
              <a:t>(max-width: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5" dirty="0"/>
              <a:t>" </a:t>
            </a:r>
            <a:r>
              <a:rPr spc="-655" dirty="0"/>
              <a:t> </a:t>
            </a:r>
            <a:r>
              <a:rPr spc="-5" dirty="0"/>
              <a:t>href="smallscreen.css"</a:t>
            </a:r>
            <a:r>
              <a:rPr spc="-10" dirty="0"/>
              <a:t> </a:t>
            </a:r>
            <a:r>
              <a:rPr dirty="0"/>
              <a:t>/&gt;</a:t>
            </a:r>
          </a:p>
          <a:p>
            <a:pPr>
              <a:lnSpc>
                <a:spcPct val="100000"/>
              </a:lnSpc>
            </a:pPr>
            <a:endParaRPr sz="2700" dirty="0"/>
          </a:p>
          <a:p>
            <a:pPr marL="330200">
              <a:lnSpc>
                <a:spcPct val="100000"/>
              </a:lnSpc>
              <a:spcBef>
                <a:spcPts val="2315"/>
              </a:spcBef>
            </a:pPr>
            <a:r>
              <a:rPr spc="-5" dirty="0">
                <a:solidFill>
                  <a:srgbClr val="418DD3"/>
                </a:solidFill>
              </a:rPr>
              <a:t>@media</a:t>
            </a:r>
            <a:r>
              <a:rPr spc="-20" dirty="0">
                <a:solidFill>
                  <a:srgbClr val="418DD3"/>
                </a:solidFill>
              </a:rPr>
              <a:t> </a:t>
            </a:r>
            <a:r>
              <a:rPr dirty="0">
                <a:solidFill>
                  <a:srgbClr val="418DD3"/>
                </a:solidFill>
              </a:rPr>
              <a:t>screen</a:t>
            </a:r>
            <a:r>
              <a:rPr spc="-15" dirty="0">
                <a:solidFill>
                  <a:srgbClr val="418DD3"/>
                </a:solidFill>
              </a:rPr>
              <a:t> </a:t>
            </a:r>
            <a:r>
              <a:rPr spc="-5" dirty="0">
                <a:solidFill>
                  <a:srgbClr val="418DD3"/>
                </a:solidFill>
              </a:rPr>
              <a:t>and</a:t>
            </a:r>
            <a:r>
              <a:rPr spc="-20" dirty="0">
                <a:solidFill>
                  <a:srgbClr val="418DD3"/>
                </a:solidFill>
              </a:rPr>
              <a:t> </a:t>
            </a:r>
            <a:r>
              <a:rPr dirty="0">
                <a:solidFill>
                  <a:srgbClr val="418DD3"/>
                </a:solidFill>
              </a:rPr>
              <a:t>(max-width:</a:t>
            </a:r>
            <a:r>
              <a:rPr spc="-10" dirty="0">
                <a:solidFill>
                  <a:srgbClr val="418DD3"/>
                </a:solidFill>
              </a:rPr>
              <a:t> </a:t>
            </a:r>
            <a:r>
              <a:rPr spc="-5" dirty="0">
                <a:solidFill>
                  <a:srgbClr val="418DD3"/>
                </a:solidFill>
              </a:rPr>
              <a:t>640px)</a:t>
            </a:r>
            <a:r>
              <a:rPr spc="-20" dirty="0">
                <a:solidFill>
                  <a:srgbClr val="418DD3"/>
                </a:solidFill>
              </a:rPr>
              <a:t> </a:t>
            </a:r>
            <a:r>
              <a:rPr dirty="0">
                <a:solidFill>
                  <a:srgbClr val="418DD3"/>
                </a:solidFill>
              </a:rPr>
              <a:t>{</a:t>
            </a:r>
          </a:p>
          <a:p>
            <a:pPr marL="444500" marR="6784340">
              <a:lnSpc>
                <a:spcPct val="166700"/>
              </a:lnSpc>
              <a:spcBef>
                <a:spcPts val="60"/>
              </a:spcBef>
            </a:pPr>
            <a:r>
              <a:rPr sz="2200" dirty="0">
                <a:solidFill>
                  <a:srgbClr val="418DD3"/>
                </a:solidFill>
              </a:rPr>
              <a:t>.bloc { </a:t>
            </a:r>
            <a:r>
              <a:rPr sz="2200" spc="5" dirty="0">
                <a:solidFill>
                  <a:srgbClr val="418DD3"/>
                </a:solidFill>
              </a:rPr>
              <a:t> </a:t>
            </a:r>
            <a:r>
              <a:rPr sz="2200" spc="-5" dirty="0">
                <a:solidFill>
                  <a:srgbClr val="418DD3"/>
                </a:solidFill>
              </a:rPr>
              <a:t>display:block;</a:t>
            </a:r>
            <a:endParaRPr sz="2200" dirty="0"/>
          </a:p>
          <a:p>
            <a:pPr marL="444500">
              <a:lnSpc>
                <a:spcPct val="100000"/>
              </a:lnSpc>
              <a:spcBef>
                <a:spcPts val="1760"/>
              </a:spcBef>
            </a:pPr>
            <a:r>
              <a:rPr sz="2200" dirty="0">
                <a:solidFill>
                  <a:srgbClr val="418DD3"/>
                </a:solidFill>
              </a:rPr>
              <a:t>}</a:t>
            </a:r>
            <a:endParaRPr sz="2200" dirty="0"/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dirty="0">
                <a:solidFill>
                  <a:srgbClr val="418DD3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9200" y="355600"/>
            <a:ext cx="5149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Rapide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aperçu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syntaxe</a:t>
            </a:r>
            <a:endParaRPr sz="3000"/>
          </a:p>
        </p:txBody>
      </p:sp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1318260"/>
            <a:ext cx="9465310" cy="46736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42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learnlayout.com</a:t>
            </a:r>
            <a:r>
              <a:rPr sz="2400" spc="-1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un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site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qui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résume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tout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(en</a:t>
            </a:r>
            <a:r>
              <a:rPr sz="2400" spc="-5" dirty="0">
                <a:latin typeface="Arial MT"/>
                <a:cs typeface="Arial MT"/>
              </a:rPr>
              <a:t> anglais)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MDN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CSS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: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références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CSS,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tutoriels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et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démos</a:t>
            </a:r>
            <a:endParaRPr sz="2400" dirty="0">
              <a:latin typeface="Arial MT"/>
              <a:cs typeface="Arial MT"/>
            </a:endParaRPr>
          </a:p>
          <a:p>
            <a:pPr marL="355600" marR="5080" indent="-342900">
              <a:lnSpc>
                <a:spcPct val="131900"/>
              </a:lnSpc>
              <a:spcBef>
                <a:spcPts val="300"/>
              </a:spcBef>
              <a:buClr>
                <a:srgbClr val="FF420E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http://fr.openclassrooms.com/</a:t>
            </a:r>
            <a:r>
              <a:rPr sz="2400" u="heavy" spc="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: site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plus généraliste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pour apprendre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toutes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sortes </a:t>
            </a:r>
            <a:r>
              <a:rPr sz="2400" spc="-5" dirty="0">
                <a:latin typeface="Arial MT"/>
                <a:cs typeface="Arial MT"/>
              </a:rPr>
              <a:t>de langages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https://</a:t>
            </a:r>
            <a:r>
              <a:rPr sz="2400" u="heavy" spc="-10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ww</a:t>
            </a:r>
            <a:r>
              <a:rPr lang="fr-FR"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w</a:t>
            </a:r>
            <a:r>
              <a:rPr sz="2400" u="heavy" spc="-10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.alsacreations.com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/</a:t>
            </a:r>
            <a:r>
              <a:rPr sz="2400" spc="-5" dirty="0">
                <a:solidFill>
                  <a:srgbClr val="C24E06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2400" dirty="0">
                <a:latin typeface="Arial MT"/>
                <a:cs typeface="Arial MT"/>
              </a:rPr>
              <a:t>forum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d’entre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aide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3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W3C</a:t>
            </a:r>
            <a:r>
              <a:rPr sz="2400" u="heavy" spc="-3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en</a:t>
            </a:r>
            <a:r>
              <a:rPr sz="2400" u="heavy" spc="-3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français</a:t>
            </a:r>
            <a:endParaRPr sz="24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22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Feuilles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styles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CSS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-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Conseils</a:t>
            </a:r>
            <a:r>
              <a:rPr sz="24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et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bonnes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pratiques</a:t>
            </a:r>
            <a:endParaRPr sz="2400" dirty="0">
              <a:latin typeface="Arial MT"/>
              <a:cs typeface="Arial MT"/>
            </a:endParaRPr>
          </a:p>
          <a:p>
            <a:pPr marL="355600" marR="782955" indent="-342900">
              <a:lnSpc>
                <a:spcPct val="128499"/>
              </a:lnSpc>
              <a:spcBef>
                <a:spcPts val="500"/>
              </a:spcBef>
              <a:buClr>
                <a:srgbClr val="585858"/>
              </a:buClr>
              <a:buChar char="•"/>
              <a:tabLst>
                <a:tab pos="354965" algn="l"/>
                <a:tab pos="355600" algn="l"/>
              </a:tabLst>
            </a:pP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https://groups.diigo.com/group/html_css_front</a:t>
            </a:r>
            <a:r>
              <a:rPr sz="24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ressources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sélectionnées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7900" y="355600"/>
            <a:ext cx="56381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utiles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pour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aller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plus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loin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374775" marR="5080" indent="-1270635">
              <a:lnSpc>
                <a:spcPts val="5000"/>
              </a:lnSpc>
              <a:spcBef>
                <a:spcPts val="475"/>
              </a:spcBef>
            </a:pPr>
            <a:r>
              <a:rPr spc="-5" dirty="0"/>
              <a:t>Doctype,</a:t>
            </a:r>
            <a:r>
              <a:rPr spc="-30" dirty="0"/>
              <a:t> </a:t>
            </a:r>
            <a:r>
              <a:rPr dirty="0"/>
              <a:t>html,</a:t>
            </a:r>
            <a:r>
              <a:rPr spc="-25" dirty="0"/>
              <a:t> </a:t>
            </a:r>
            <a:r>
              <a:rPr dirty="0"/>
              <a:t>body</a:t>
            </a:r>
            <a:r>
              <a:rPr spc="-20" dirty="0"/>
              <a:t> </a:t>
            </a:r>
            <a:r>
              <a:rPr dirty="0"/>
              <a:t>:</a:t>
            </a:r>
            <a:r>
              <a:rPr spc="-25" dirty="0"/>
              <a:t> </a:t>
            </a:r>
            <a:r>
              <a:rPr spc="-5" dirty="0"/>
              <a:t>structure </a:t>
            </a:r>
            <a:r>
              <a:rPr spc="-1210" dirty="0"/>
              <a:t> </a:t>
            </a:r>
            <a:r>
              <a:rPr dirty="0"/>
              <a:t>d'un</a:t>
            </a:r>
            <a:r>
              <a:rPr spc="-10" dirty="0"/>
              <a:t> </a:t>
            </a:r>
            <a:r>
              <a:rPr dirty="0"/>
              <a:t>document</a:t>
            </a:r>
            <a:r>
              <a:rPr spc="-10" dirty="0"/>
              <a:t> </a:t>
            </a:r>
            <a:r>
              <a:rPr spc="-5" dirty="0"/>
              <a:t>valide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9400" y="1295400"/>
            <a:ext cx="442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Décomposons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4300" y="355600"/>
            <a:ext cx="7364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Structure</a:t>
            </a:r>
            <a:r>
              <a:rPr sz="30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d’un</a:t>
            </a:r>
            <a:r>
              <a:rPr sz="30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document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r>
              <a:rPr sz="3000" b="1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simplifié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400" y="2120900"/>
            <a:ext cx="8356600" cy="4445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17355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64235" indent="-381000" algn="just">
              <a:lnSpc>
                <a:spcPct val="145800"/>
              </a:lnSpc>
              <a:spcBef>
                <a:spcPts val="10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savoir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quelle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XHTML)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est utilisée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page</a:t>
            </a:r>
            <a:endParaRPr sz="2400">
              <a:latin typeface="Arial MT"/>
              <a:cs typeface="Arial MT"/>
            </a:endParaRPr>
          </a:p>
          <a:p>
            <a:pPr marL="393700" indent="-381000" algn="just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Obligatoire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valider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(validateur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W3C)</a:t>
            </a:r>
            <a:endParaRPr sz="2400">
              <a:latin typeface="Arial MT"/>
              <a:cs typeface="Arial MT"/>
            </a:endParaRPr>
          </a:p>
          <a:p>
            <a:pPr marL="393700" marR="5080" indent="-381000" algn="just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doctype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= « Quirks » mode :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navigateur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fait 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qu’il peut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avec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qu’il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trouve,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mode rétro-compatibilité =&gt;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expliquer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certains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bugs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IE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39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36900" y="355600"/>
            <a:ext cx="3858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doctype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3746500" y="5892800"/>
            <a:ext cx="2374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6633"/>
                </a:solidFill>
                <a:latin typeface="Arial MT"/>
                <a:cs typeface="Arial MT"/>
              </a:rPr>
              <a:t>&lt;!doctype</a:t>
            </a:r>
            <a:r>
              <a:rPr sz="2600" spc="-90" dirty="0">
                <a:solidFill>
                  <a:srgbClr val="FF6633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6633"/>
                </a:solidFill>
                <a:latin typeface="Arial MT"/>
                <a:cs typeface="Arial MT"/>
              </a:rPr>
              <a:t>html&gt;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0" y="355600"/>
            <a:ext cx="55518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initiation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32229"/>
            <a:ext cx="4136390" cy="390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170815" indent="-381635">
              <a:lnSpc>
                <a:spcPct val="117700"/>
              </a:lnSpc>
              <a:spcBef>
                <a:spcPts val="10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«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mise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17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forme</a:t>
            </a:r>
            <a:r>
              <a:rPr sz="17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» </a:t>
            </a:r>
            <a:r>
              <a:rPr sz="1700" b="1" spc="-45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texte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5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&lt;strong&gt;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&lt;em&gt;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62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&lt;span&gt;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51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D'autres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(&lt;sup&gt;,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&lt;sub&gt;,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éléments</a:t>
            </a:r>
            <a:r>
              <a:rPr sz="17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liste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6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Listes</a:t>
            </a:r>
            <a:r>
              <a:rPr sz="1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ordonnées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52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Listes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ordonnées</a:t>
            </a:r>
            <a:endParaRPr sz="14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Ajouter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17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images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avec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17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endParaRPr sz="17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65"/>
              </a:spcBef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&lt;img&gt;</a:t>
            </a:r>
            <a:endParaRPr sz="1700">
              <a:latin typeface="Arial"/>
              <a:cs typeface="Arial"/>
            </a:endParaRPr>
          </a:p>
          <a:p>
            <a:pPr marL="838200" marR="5080" lvl="1" indent="-318135">
              <a:lnSpc>
                <a:spcPct val="113100"/>
              </a:lnSpc>
              <a:spcBef>
                <a:spcPts val="434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Guide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formats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d'image pour le web et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outils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compression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62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&lt;img&gt;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ses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attributs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11960"/>
            <a:ext cx="4034790" cy="35483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b="1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tableaux</a:t>
            </a:r>
            <a:r>
              <a:rPr sz="13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39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&lt;table&gt;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&lt;tr&gt;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&lt;td&gt;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simple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Ajout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d'en-têtes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&lt;th&gt;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Légende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tableau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Attributs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avancés,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dont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colspan,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rowspan</a:t>
            </a:r>
            <a:endParaRPr sz="11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484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3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formulaires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39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formulaires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partout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autour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nous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&lt;form&gt;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2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champ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&lt;input&gt;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Ajout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libellés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&lt;label&gt;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i="1" spc="-5" dirty="0">
                <a:solidFill>
                  <a:srgbClr val="585858"/>
                </a:solidFill>
                <a:latin typeface="Arial"/>
                <a:cs typeface="Arial"/>
              </a:rPr>
              <a:t>placeholder</a:t>
            </a:r>
            <a:r>
              <a:rPr sz="1100" i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HTML5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Zone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multiligne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&lt;textarea&gt;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Bouton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validation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&lt;input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type="submit"&gt;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Présentation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autres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(checkbox,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radio,</a:t>
            </a:r>
            <a:endParaRPr sz="1100">
              <a:latin typeface="Arial MT"/>
              <a:cs typeface="Arial MT"/>
            </a:endParaRPr>
          </a:p>
          <a:p>
            <a:pPr marL="838200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&lt;select&gt;)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484870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simple,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concis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«Future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proof»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autant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commencer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aujourd’hui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&lt;!doctype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html&gt;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40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pourrez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HTML5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finalisés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2800" y="355600"/>
            <a:ext cx="3413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doctype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HTML5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8974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70" dirty="0">
                <a:solidFill>
                  <a:srgbClr val="585858"/>
                </a:solidFill>
                <a:latin typeface="Arial MT"/>
                <a:cs typeface="Arial MT"/>
              </a:rPr>
              <a:t>Tout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 HTML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commence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la balise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&lt;html&gt;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ferme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document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&lt;/html&gt;</a:t>
            </a:r>
            <a:endParaRPr sz="2400">
              <a:latin typeface="Arial MT"/>
              <a:cs typeface="Arial MT"/>
            </a:endParaRPr>
          </a:p>
          <a:p>
            <a:pPr marL="393700" marR="4508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balise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&lt;html&gt; contient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nécessairement deux balises définissant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l'entête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(&lt;head&gt;)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corps (&lt;body&gt;)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 document.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41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0" y="355600"/>
            <a:ext cx="3012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&lt;html&gt;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961755" cy="332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spécifier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langue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traitement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global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8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Indexation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bonne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langue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moteurs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recherche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Synthèse</a:t>
            </a:r>
            <a:r>
              <a:rPr sz="2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vocale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Vérification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orthographique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formulaires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Arial MT"/>
              <a:cs typeface="Arial MT"/>
            </a:endParaRPr>
          </a:p>
          <a:p>
            <a:pPr marL="304800" algn="ctr">
              <a:lnSpc>
                <a:spcPct val="100000"/>
              </a:lnSpc>
            </a:pPr>
            <a:r>
              <a:rPr sz="2800" dirty="0">
                <a:solidFill>
                  <a:srgbClr val="E46C0A"/>
                </a:solidFill>
                <a:latin typeface="Arial MT"/>
                <a:cs typeface="Arial MT"/>
              </a:rPr>
              <a:t>&lt;html</a:t>
            </a:r>
            <a:r>
              <a:rPr sz="2800" spc="-5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0B00A"/>
                </a:solidFill>
                <a:latin typeface="Arial MT"/>
                <a:cs typeface="Arial MT"/>
              </a:rPr>
              <a:t>lang=</a:t>
            </a:r>
            <a:r>
              <a:rPr sz="2800" dirty="0">
                <a:solidFill>
                  <a:srgbClr val="418DD3"/>
                </a:solidFill>
                <a:latin typeface="Arial MT"/>
                <a:cs typeface="Arial MT"/>
              </a:rPr>
              <a:t>"fr"</a:t>
            </a:r>
            <a:r>
              <a:rPr sz="2800" dirty="0">
                <a:solidFill>
                  <a:srgbClr val="E46C0A"/>
                </a:solidFill>
                <a:latin typeface="Arial MT"/>
                <a:cs typeface="Arial MT"/>
              </a:rPr>
              <a:t>&gt;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355600"/>
            <a:ext cx="25520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L'attribut</a:t>
            </a:r>
            <a:r>
              <a:rPr sz="3000" spc="-9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lang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21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Détermine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l’entête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contient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méta-informations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43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97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&lt;head&gt;</a:t>
            </a:r>
            <a:endParaRPr sz="3000"/>
          </a:p>
        </p:txBody>
      </p:sp>
      <p:sp>
        <p:nvSpPr>
          <p:cNvPr id="7" name="Rectangle 6"/>
          <p:cNvSpPr/>
          <p:nvPr/>
        </p:nvSpPr>
        <p:spPr>
          <a:xfrm>
            <a:off x="278130" y="2624088"/>
            <a:ext cx="95580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&lt;META </a:t>
            </a:r>
            <a:r>
              <a:rPr lang="fr-FR" dirty="0"/>
              <a:t>NAME="TITLE" CONTENT="</a:t>
            </a:r>
            <a:r>
              <a:rPr lang="fr-FR" dirty="0" err="1"/>
              <a:t>rolland-dev</a:t>
            </a:r>
            <a:r>
              <a:rPr lang="fr-FR" dirty="0" smtClean="0"/>
              <a:t>"&gt;</a:t>
            </a:r>
          </a:p>
          <a:p>
            <a:endParaRPr lang="fr-FR" dirty="0"/>
          </a:p>
          <a:p>
            <a:r>
              <a:rPr lang="fr-FR" dirty="0" smtClean="0"/>
              <a:t>&lt;</a:t>
            </a:r>
            <a:r>
              <a:rPr lang="fr-FR" dirty="0"/>
              <a:t>META NAME="AUTHOR" CONTENT="</a:t>
            </a:r>
            <a:r>
              <a:rPr lang="fr-FR" dirty="0" err="1"/>
              <a:t>RLDeveloppement</a:t>
            </a:r>
            <a:r>
              <a:rPr lang="fr-FR" dirty="0" smtClean="0"/>
              <a:t>"&gt;</a:t>
            </a:r>
          </a:p>
          <a:p>
            <a:endParaRPr lang="fr-FR" dirty="0"/>
          </a:p>
          <a:p>
            <a:r>
              <a:rPr lang="fr-FR" dirty="0" smtClean="0"/>
              <a:t>&lt;</a:t>
            </a:r>
            <a:r>
              <a:rPr lang="fr-FR" dirty="0"/>
              <a:t>META NAME="DESCRIPTION" CONTENT="</a:t>
            </a:r>
            <a:r>
              <a:rPr lang="fr-FR" dirty="0" err="1"/>
              <a:t>developpeur</a:t>
            </a:r>
            <a:r>
              <a:rPr lang="fr-FR" dirty="0"/>
              <a:t> de site internet</a:t>
            </a:r>
            <a:r>
              <a:rPr lang="fr-FR" dirty="0" smtClean="0"/>
              <a:t>"&gt;</a:t>
            </a:r>
          </a:p>
          <a:p>
            <a:endParaRPr lang="fr-FR" dirty="0"/>
          </a:p>
          <a:p>
            <a:r>
              <a:rPr lang="fr-FR" dirty="0" smtClean="0"/>
              <a:t>&lt;</a:t>
            </a:r>
            <a:r>
              <a:rPr lang="fr-FR" dirty="0"/>
              <a:t>META NAME="KEYWORDS" CONTENT="site internet, application web, e-commerce, vitrine, </a:t>
            </a:r>
            <a:r>
              <a:rPr lang="fr-FR" dirty="0" err="1"/>
              <a:t>aisne</a:t>
            </a:r>
            <a:r>
              <a:rPr lang="fr-FR" dirty="0"/>
              <a:t>, sur mesure, mobile"&gt;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55281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trouve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&lt;title&gt;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qui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endParaRPr sz="2400">
              <a:latin typeface="Arial MT"/>
              <a:cs typeface="Arial MT"/>
            </a:endParaRPr>
          </a:p>
          <a:p>
            <a:pPr marL="520700">
              <a:lnSpc>
                <a:spcPct val="100000"/>
              </a:lnSpc>
              <a:spcBef>
                <a:spcPts val="1820"/>
              </a:spcBef>
              <a:tabLst>
                <a:tab pos="837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Sert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référencement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(repris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résultats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recherche)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320" y="4318000"/>
            <a:ext cx="47637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Affichée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l’onglet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19500" y="355600"/>
            <a:ext cx="2885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&lt;title&gt;</a:t>
            </a:r>
            <a:endParaRPr sz="30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2787650"/>
            <a:ext cx="7137400" cy="1409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600" y="5219700"/>
            <a:ext cx="7124700" cy="787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587230" cy="275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y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ajoutera également les appels pour les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feuilles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 et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certains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JavaScripts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y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trouver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parmi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lesquelles</a:t>
            </a:r>
            <a:endParaRPr sz="2400">
              <a:latin typeface="Arial MT"/>
              <a:cs typeface="Arial MT"/>
            </a:endParaRPr>
          </a:p>
          <a:p>
            <a:pPr marL="837565" marR="181610" indent="-317500">
              <a:lnSpc>
                <a:spcPct val="147800"/>
              </a:lnSpc>
              <a:spcBef>
                <a:spcPts val="560"/>
              </a:spcBef>
              <a:tabLst>
                <a:tab pos="837565" algn="l"/>
              </a:tabLst>
            </a:pPr>
            <a:r>
              <a:rPr sz="2200" dirty="0">
                <a:solidFill>
                  <a:srgbClr val="F37B09"/>
                </a:solidFill>
                <a:latin typeface="Arial MT"/>
                <a:cs typeface="Arial MT"/>
              </a:rPr>
              <a:t>–	&lt;meta charset="UTF-8"/&gt;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définir l’encodage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caractère </a:t>
            </a:r>
            <a:r>
              <a:rPr sz="2200" spc="-6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page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(à mettre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directement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&lt;head&gt;)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79600" y="355600"/>
            <a:ext cx="636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&lt;head&gt;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: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meta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45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600" y="1351356"/>
            <a:ext cx="734060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43900"/>
              </a:lnSpc>
              <a:spcBef>
                <a:spcPts val="100"/>
              </a:spcBef>
              <a:tabLst>
                <a:tab pos="329565" algn="l"/>
              </a:tabLst>
            </a:pPr>
            <a:r>
              <a:rPr sz="2200" dirty="0">
                <a:solidFill>
                  <a:srgbClr val="F37B09"/>
                </a:solidFill>
                <a:latin typeface="Arial MT"/>
                <a:cs typeface="Arial MT"/>
              </a:rPr>
              <a:t>–	&lt;meta </a:t>
            </a:r>
            <a:r>
              <a:rPr sz="2200" spc="-5" dirty="0">
                <a:solidFill>
                  <a:srgbClr val="F37B09"/>
                </a:solidFill>
                <a:latin typeface="Arial MT"/>
                <a:cs typeface="Arial MT"/>
              </a:rPr>
              <a:t>name="description" </a:t>
            </a:r>
            <a:r>
              <a:rPr sz="2200" dirty="0">
                <a:solidFill>
                  <a:srgbClr val="F37B09"/>
                </a:solidFill>
                <a:latin typeface="Arial MT"/>
                <a:cs typeface="Arial MT"/>
              </a:rPr>
              <a:t>content="description </a:t>
            </a:r>
            <a:r>
              <a:rPr sz="2200" spc="-5" dirty="0">
                <a:solidFill>
                  <a:srgbClr val="F37B09"/>
                </a:solidFill>
                <a:latin typeface="Arial MT"/>
                <a:cs typeface="Arial MT"/>
              </a:rPr>
              <a:t>pour le </a:t>
            </a:r>
            <a:r>
              <a:rPr sz="2200" dirty="0">
                <a:solidFill>
                  <a:srgbClr val="F37B09"/>
                </a:solidFill>
                <a:latin typeface="Arial MT"/>
                <a:cs typeface="Arial MT"/>
              </a:rPr>
              <a:t> référencement"/&gt;</a:t>
            </a:r>
            <a:r>
              <a:rPr sz="2200" spc="-15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affiché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résultats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recherche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9600" y="355600"/>
            <a:ext cx="63601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balise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&lt;head&gt;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30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585858"/>
                </a:solidFill>
                <a:latin typeface="Arial"/>
                <a:cs typeface="Arial"/>
              </a:rPr>
              <a:t>balises</a:t>
            </a:r>
            <a:r>
              <a:rPr sz="30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585858"/>
                </a:solidFill>
                <a:latin typeface="Arial"/>
                <a:cs typeface="Arial"/>
              </a:rPr>
              <a:t>meta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009" y="3569021"/>
            <a:ext cx="5499658" cy="78707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46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47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8732520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Délimite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45800"/>
              </a:lnSpc>
              <a:spcBef>
                <a:spcPts val="5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constitué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images et autres éléments qui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affichés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1869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095" y="3670198"/>
            <a:ext cx="2978785" cy="251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&lt;body&gt;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04800">
              <a:lnSpc>
                <a:spcPct val="100000"/>
              </a:lnSpc>
              <a:spcBef>
                <a:spcPts val="2415"/>
              </a:spcBef>
            </a:pP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Contenu</a:t>
            </a:r>
            <a:r>
              <a:rPr sz="2400" i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400" i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585858"/>
                </a:solidFill>
                <a:latin typeface="Arial"/>
                <a:cs typeface="Arial"/>
              </a:rPr>
              <a:t>la</a:t>
            </a:r>
            <a:r>
              <a:rPr sz="2400" i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585858"/>
                </a:solidFill>
                <a:latin typeface="Arial"/>
                <a:cs typeface="Arial"/>
              </a:rPr>
              <a:t>page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&lt;/body&gt;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5200" y="355600"/>
            <a:ext cx="3118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&lt;body&gt;</a:t>
            </a:r>
            <a:endParaRPr sz="3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1100" cy="7556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53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91000" y="330200"/>
            <a:ext cx="19729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En</a:t>
            </a:r>
            <a:r>
              <a:rPr sz="3000" spc="-90" dirty="0"/>
              <a:t> </a:t>
            </a:r>
            <a:r>
              <a:rPr sz="3000" spc="-5" dirty="0"/>
              <a:t>résumé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609600" y="1676400"/>
            <a:ext cx="4600575" cy="498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&lt;!doctype</a:t>
            </a:r>
            <a:r>
              <a:rPr sz="2200" spc="-10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AF00"/>
                </a:solidFill>
                <a:latin typeface="Arial MT"/>
                <a:cs typeface="Arial MT"/>
              </a:rPr>
              <a:t>html&gt;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260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&lt;html</a:t>
            </a:r>
            <a:r>
              <a:rPr sz="2200" spc="-10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AF00"/>
                </a:solidFill>
                <a:latin typeface="Arial MT"/>
                <a:cs typeface="Arial MT"/>
              </a:rPr>
              <a:t>lang="fr"&gt;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&lt;head&gt;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 MT"/>
              <a:cs typeface="Arial MT"/>
            </a:endParaRPr>
          </a:p>
          <a:p>
            <a:pPr marL="735965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&lt;meta</a:t>
            </a:r>
            <a:r>
              <a:rPr sz="2200" spc="-5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charset="UTF-8"&gt;</a:t>
            </a:r>
            <a:endParaRPr sz="2200" dirty="0">
              <a:latin typeface="Arial MT"/>
              <a:cs typeface="Arial MT"/>
            </a:endParaRPr>
          </a:p>
          <a:p>
            <a:pPr marL="735965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&lt;title&gt;</a:t>
            </a:r>
            <a:r>
              <a:rPr sz="2200" spc="-60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AF9F9"/>
                </a:solidFill>
                <a:latin typeface="Arial MT"/>
                <a:cs typeface="Arial MT"/>
              </a:rPr>
              <a:t>Titre </a:t>
            </a: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22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ma</a:t>
            </a:r>
            <a:r>
              <a:rPr sz="22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page</a:t>
            </a:r>
            <a:r>
              <a:rPr sz="22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&lt;/title&gt;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&lt;/head&gt;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&lt;body&gt;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 MT"/>
              <a:cs typeface="Arial MT"/>
            </a:endParaRPr>
          </a:p>
          <a:p>
            <a:pPr marL="7366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Contenu</a:t>
            </a:r>
            <a:r>
              <a:rPr sz="22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22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la</a:t>
            </a:r>
            <a:r>
              <a:rPr sz="22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page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&lt;/body&gt;</a:t>
            </a:r>
            <a:endParaRPr sz="2200" dirty="0">
              <a:latin typeface="Arial MT"/>
              <a:cs typeface="Arial MT"/>
            </a:endParaRPr>
          </a:p>
          <a:p>
            <a:pPr marL="12700">
              <a:lnSpc>
                <a:spcPts val="2620"/>
              </a:lnSpc>
            </a:pPr>
            <a:r>
              <a:rPr sz="2200" dirty="0">
                <a:solidFill>
                  <a:srgbClr val="FFAF00"/>
                </a:solidFill>
                <a:latin typeface="Arial MT"/>
                <a:cs typeface="Arial MT"/>
              </a:rPr>
              <a:t>&lt;/html&gt;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89471" y="7190356"/>
            <a:ext cx="36398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00" y="7239000"/>
            <a:ext cx="1384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4503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1191361"/>
            <a:ext cx="8378190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3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validation reste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outil et non une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soi, mais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valide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chances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poser 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soucis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plus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tard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73500" y="355600"/>
            <a:ext cx="23749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C’est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valide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!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" y="2870200"/>
            <a:ext cx="100457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initiation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11960"/>
            <a:ext cx="3825240" cy="33578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r>
              <a:rPr sz="13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13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notions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3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base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39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Ajoutez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vos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Cascading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Sheets,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définition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75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CSS,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peu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d'histoire</a:t>
            </a:r>
            <a:endParaRPr sz="1100">
              <a:latin typeface="Arial MT"/>
              <a:cs typeface="Arial MT"/>
            </a:endParaRPr>
          </a:p>
          <a:p>
            <a:pPr marL="838200" marR="30480" lvl="1" indent="-318135">
              <a:lnSpc>
                <a:spcPct val="113700"/>
              </a:lnSpc>
              <a:spcBef>
                <a:spcPts val="20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Différents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rendus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entre les navigateurs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1100" i="1" spc="-5" dirty="0">
                <a:solidFill>
                  <a:srgbClr val="585858"/>
                </a:solidFill>
                <a:latin typeface="Arial"/>
                <a:cs typeface="Arial"/>
              </a:rPr>
              <a:t>pixel </a:t>
            </a:r>
            <a:r>
              <a:rPr sz="1100" i="1" spc="-2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585858"/>
                </a:solidFill>
                <a:latin typeface="Arial"/>
                <a:cs typeface="Arial"/>
              </a:rPr>
              <a:t>perfect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n'existe pas</a:t>
            </a:r>
            <a:endParaRPr sz="11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Appliquer</a:t>
            </a:r>
            <a:r>
              <a:rPr sz="13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13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style,</a:t>
            </a:r>
            <a:r>
              <a:rPr sz="13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oui</a:t>
            </a:r>
            <a:r>
              <a:rPr sz="13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mais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où</a:t>
            </a:r>
            <a:r>
              <a:rPr sz="13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?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i="1" dirty="0">
                <a:solidFill>
                  <a:srgbClr val="585858"/>
                </a:solidFill>
                <a:latin typeface="Arial"/>
                <a:cs typeface="Arial"/>
              </a:rPr>
              <a:t>inline</a:t>
            </a:r>
            <a:r>
              <a:rPr sz="11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inconvénients</a:t>
            </a:r>
            <a:endParaRPr sz="1100">
              <a:latin typeface="Arial MT"/>
              <a:cs typeface="Arial MT"/>
            </a:endParaRPr>
          </a:p>
          <a:p>
            <a:pPr marL="838200" marR="464820" lvl="1" indent="-318135">
              <a:lnSpc>
                <a:spcPct val="106100"/>
              </a:lnSpc>
              <a:spcBef>
                <a:spcPts val="30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 CSS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"interne"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intégré au document et </a:t>
            </a:r>
            <a:r>
              <a:rPr sz="1100" spc="-2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inconvénients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externe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1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&lt;link&gt;</a:t>
            </a:r>
            <a:endParaRPr sz="11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93065" algn="l"/>
                <a:tab pos="394335" algn="l"/>
              </a:tabLst>
            </a:pPr>
            <a:r>
              <a:rPr sz="1300" b="1" dirty="0">
                <a:solidFill>
                  <a:srgbClr val="585858"/>
                </a:solidFill>
                <a:latin typeface="Arial"/>
                <a:cs typeface="Arial"/>
              </a:rPr>
              <a:t>Syntaxe</a:t>
            </a:r>
            <a:r>
              <a:rPr sz="1300" b="1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endParaRPr sz="13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440"/>
              </a:spcBef>
              <a:buChar char="–"/>
              <a:tabLst>
                <a:tab pos="837565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1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syntaxe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base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selecteur,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propriété,</a:t>
            </a:r>
            <a:r>
              <a:rPr sz="11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déclaration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11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80"/>
              </a:spcBef>
              <a:buChar char="–"/>
              <a:tabLst>
                <a:tab pos="838200" algn="l"/>
                <a:tab pos="838835" algn="l"/>
              </a:tabLst>
            </a:pP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1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commentaires</a:t>
            </a:r>
            <a:r>
              <a:rPr sz="11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813435" indent="-38100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dirty="0"/>
              <a:t>Généalogie</a:t>
            </a:r>
            <a:r>
              <a:rPr spc="-25" dirty="0"/>
              <a:t> </a:t>
            </a:r>
            <a:r>
              <a:rPr spc="-5" dirty="0"/>
              <a:t>et</a:t>
            </a:r>
            <a:r>
              <a:rPr spc="-30" dirty="0"/>
              <a:t> </a:t>
            </a:r>
            <a:r>
              <a:rPr dirty="0"/>
              <a:t>différents</a:t>
            </a:r>
            <a:r>
              <a:rPr spc="-20" dirty="0"/>
              <a:t> </a:t>
            </a: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de </a:t>
            </a:r>
            <a:r>
              <a:rPr spc="-400" dirty="0"/>
              <a:t> </a:t>
            </a:r>
            <a:r>
              <a:rPr spc="-5" dirty="0"/>
              <a:t>sélecteurs</a:t>
            </a:r>
          </a:p>
          <a:p>
            <a:pPr marL="837565" lvl="1" indent="-317500">
              <a:lnSpc>
                <a:spcPct val="100000"/>
              </a:lnSpc>
              <a:spcBef>
                <a:spcPts val="6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usuel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d'élément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1300" dirty="0">
              <a:latin typeface="Arial MT"/>
              <a:cs typeface="Arial MT"/>
            </a:endParaRPr>
          </a:p>
          <a:p>
            <a:pPr marL="837565" marR="5080" lvl="1" indent="-317500">
              <a:lnSpc>
                <a:spcPct val="1153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Hiérarchie et généalogie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notion d'enfants, de </a:t>
            </a:r>
            <a:r>
              <a:rPr sz="1300" spc="-3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parent,</a:t>
            </a:r>
            <a:r>
              <a:rPr sz="13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de descendance</a:t>
            </a:r>
            <a:endParaRPr sz="13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groupe,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endParaRPr sz="13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L'id</a:t>
            </a:r>
            <a:r>
              <a:rPr sz="1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13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identifiant</a:t>
            </a:r>
            <a:endParaRPr sz="13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Espace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sélecteurs,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13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pseudos-classes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endParaRPr sz="1300" dirty="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autres</a:t>
            </a:r>
            <a:r>
              <a:rPr sz="13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pseudo-classes</a:t>
            </a:r>
            <a:endParaRPr sz="13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pc="-5" dirty="0"/>
              <a:t>Couleurs</a:t>
            </a:r>
            <a:r>
              <a:rPr spc="-35" dirty="0"/>
              <a:t> </a:t>
            </a:r>
            <a:r>
              <a:rPr spc="-5" dirty="0"/>
              <a:t>et</a:t>
            </a:r>
            <a:r>
              <a:rPr spc="-35" dirty="0"/>
              <a:t> </a:t>
            </a:r>
            <a:r>
              <a:rPr dirty="0"/>
              <a:t>unités</a:t>
            </a:r>
          </a:p>
          <a:p>
            <a:pPr marL="837565" lvl="1" indent="-317500">
              <a:lnSpc>
                <a:spcPct val="100000"/>
              </a:lnSpc>
              <a:spcBef>
                <a:spcPts val="50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couleurs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1300" dirty="0">
              <a:latin typeface="Arial MT"/>
              <a:cs typeface="Arial MT"/>
            </a:endParaRPr>
          </a:p>
          <a:p>
            <a:pPr marL="837565" lvl="1" indent="-318135">
              <a:lnSpc>
                <a:spcPct val="100000"/>
              </a:lnSpc>
              <a:spcBef>
                <a:spcPts val="535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fixes</a:t>
            </a:r>
            <a:r>
              <a:rPr sz="13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1300" dirty="0">
              <a:latin typeface="Arial MT"/>
              <a:cs typeface="Arial MT"/>
            </a:endParaRPr>
          </a:p>
          <a:p>
            <a:pPr marL="837565" lvl="1" indent="-318135">
              <a:lnSpc>
                <a:spcPct val="100000"/>
              </a:lnSpc>
              <a:spcBef>
                <a:spcPts val="5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i="1" dirty="0">
                <a:solidFill>
                  <a:srgbClr val="585858"/>
                </a:solidFill>
                <a:latin typeface="Arial"/>
                <a:cs typeface="Arial"/>
              </a:rPr>
              <a:t>fluides</a:t>
            </a:r>
            <a:r>
              <a:rPr sz="13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3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1300" dirty="0">
              <a:latin typeface="Arial MT"/>
              <a:cs typeface="Arial MT"/>
            </a:endParaRPr>
          </a:p>
          <a:p>
            <a:pPr marL="837565" lvl="1" indent="-318135">
              <a:lnSpc>
                <a:spcPct val="100000"/>
              </a:lnSpc>
              <a:spcBef>
                <a:spcPts val="640"/>
              </a:spcBef>
              <a:buChar char="–"/>
              <a:tabLst>
                <a:tab pos="837565" algn="l"/>
                <a:tab pos="838200" algn="l"/>
              </a:tabLst>
            </a:pP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web,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quelle</a:t>
            </a:r>
            <a:r>
              <a:rPr sz="13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13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Arial MT"/>
                <a:cs typeface="Arial MT"/>
              </a:rPr>
              <a:t>utiliser </a:t>
            </a:r>
            <a:r>
              <a:rPr sz="13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13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54300" y="203200"/>
            <a:ext cx="4768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5" dirty="0"/>
              <a:t> </a:t>
            </a:r>
            <a:r>
              <a:rPr sz="2400" spc="-5" dirty="0"/>
              <a:t>commentaires</a:t>
            </a:r>
            <a:r>
              <a:rPr sz="2400" spc="-25" dirty="0"/>
              <a:t> </a:t>
            </a:r>
            <a:r>
              <a:rPr sz="2400" dirty="0"/>
              <a:t>dans</a:t>
            </a:r>
            <a:r>
              <a:rPr sz="2400" spc="-25" dirty="0"/>
              <a:t> </a:t>
            </a:r>
            <a:r>
              <a:rPr sz="2400" dirty="0"/>
              <a:t>le</a:t>
            </a:r>
            <a:r>
              <a:rPr sz="2400" spc="-20" dirty="0"/>
              <a:t> </a:t>
            </a:r>
            <a:r>
              <a:rPr sz="2400" spc="-5" dirty="0"/>
              <a:t>HTML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82600" y="6604000"/>
            <a:ext cx="9192895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est possible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d’écrire du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qui ne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visible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dans le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source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et non</a:t>
            </a:r>
            <a:r>
              <a:rPr sz="17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endParaRPr sz="1700">
              <a:latin typeface="Arial MT"/>
              <a:cs typeface="Arial MT"/>
            </a:endParaRPr>
          </a:p>
          <a:p>
            <a:pPr marL="386080" algn="ctr">
              <a:lnSpc>
                <a:spcPts val="2020"/>
              </a:lnSpc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9500" y="1841500"/>
            <a:ext cx="8026400" cy="635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4787900"/>
            <a:ext cx="838661" cy="228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733675" marR="5080" indent="-2477135">
              <a:lnSpc>
                <a:spcPts val="5000"/>
              </a:lnSpc>
              <a:spcBef>
                <a:spcPts val="475"/>
              </a:spcBef>
            </a:pPr>
            <a:r>
              <a:rPr dirty="0"/>
              <a:t>Les </a:t>
            </a:r>
            <a:r>
              <a:rPr spc="-5" dirty="0"/>
              <a:t>éléments </a:t>
            </a:r>
            <a:r>
              <a:rPr dirty="0"/>
              <a:t>de </a:t>
            </a:r>
            <a:r>
              <a:rPr spc="-5" dirty="0"/>
              <a:t>structuration </a:t>
            </a:r>
            <a:r>
              <a:rPr spc="-1215" dirty="0"/>
              <a:t> </a:t>
            </a:r>
            <a:r>
              <a:rPr dirty="0"/>
              <a:t>du</a:t>
            </a:r>
            <a:r>
              <a:rPr spc="-10" dirty="0"/>
              <a:t> </a:t>
            </a:r>
            <a:r>
              <a:rPr spc="-5" dirty="0"/>
              <a:t>contenu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51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60700" y="203200"/>
            <a:ext cx="3957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</a:t>
            </a:r>
            <a:r>
              <a:rPr sz="2400" spc="-20" dirty="0"/>
              <a:t> </a:t>
            </a:r>
            <a:r>
              <a:rPr sz="2400" dirty="0"/>
              <a:t>balise</a:t>
            </a:r>
            <a:r>
              <a:rPr sz="2400" spc="-20" dirty="0"/>
              <a:t> </a:t>
            </a:r>
            <a:r>
              <a:rPr sz="2400" dirty="0"/>
              <a:t>«</a:t>
            </a:r>
            <a:r>
              <a:rPr sz="2400" spc="-25" dirty="0"/>
              <a:t> </a:t>
            </a:r>
            <a:r>
              <a:rPr sz="2400" dirty="0"/>
              <a:t>division</a:t>
            </a:r>
            <a:r>
              <a:rPr sz="2400" spc="-20" dirty="0"/>
              <a:t> </a:t>
            </a:r>
            <a:r>
              <a:rPr sz="2400" dirty="0"/>
              <a:t>»</a:t>
            </a:r>
            <a:r>
              <a:rPr sz="2400" spc="-25" dirty="0"/>
              <a:t> </a:t>
            </a:r>
            <a:r>
              <a:rPr sz="2400" dirty="0"/>
              <a:t>&lt;div&gt;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700" y="1130300"/>
            <a:ext cx="7073900" cy="2717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818" y="4562581"/>
            <a:ext cx="7881880" cy="18142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61450" cy="3858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&lt;div&gt;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conteneur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Cette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n’a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aucune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sémantique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(aucun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»)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2300"/>
              </a:lnSpc>
              <a:spcBef>
                <a:spcPts val="7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Élément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bloc qui peut inclure n’importe quel autre balise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passage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400">
              <a:latin typeface="Arial MT"/>
              <a:cs typeface="Arial MT"/>
            </a:endParaRPr>
          </a:p>
          <a:p>
            <a:pPr marL="393700" marR="57404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regrouper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d’autres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blocs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400" spc="-1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(paragraphes,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tableaux,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CSS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commun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53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90800" y="355600"/>
            <a:ext cx="4940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division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&lt;div&gt;</a:t>
            </a:r>
            <a:endParaRPr sz="3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2400" y="355600"/>
            <a:ext cx="2206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Grille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div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0" y="1409700"/>
            <a:ext cx="9753600" cy="5130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7700" y="203200"/>
            <a:ext cx="37039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</a:t>
            </a:r>
            <a:r>
              <a:rPr sz="2400" spc="-35" dirty="0"/>
              <a:t> </a:t>
            </a:r>
            <a:r>
              <a:rPr sz="2400" dirty="0"/>
              <a:t>balise</a:t>
            </a:r>
            <a:r>
              <a:rPr sz="2400" spc="-30" dirty="0"/>
              <a:t> </a:t>
            </a:r>
            <a:r>
              <a:rPr sz="2400" dirty="0"/>
              <a:t>paragraphe</a:t>
            </a:r>
            <a:r>
              <a:rPr sz="2400" spc="-30" dirty="0"/>
              <a:t> </a:t>
            </a:r>
            <a:r>
              <a:rPr sz="2400" dirty="0"/>
              <a:t>&lt;p&gt;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800" y="1422400"/>
            <a:ext cx="6464300" cy="1968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00" y="4660900"/>
            <a:ext cx="7356317" cy="1562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55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079230" cy="228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paragraphes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éléments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 «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bloc »,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passage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 et d'une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marge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 défaut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imbriquer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doit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56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5900" y="355600"/>
            <a:ext cx="4623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paragraphe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&lt;p&gt;</a:t>
            </a:r>
            <a:endParaRPr sz="3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203200"/>
            <a:ext cx="2907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Espaces</a:t>
            </a:r>
            <a:r>
              <a:rPr sz="2400" spc="-90" dirty="0"/>
              <a:t> </a:t>
            </a:r>
            <a:r>
              <a:rPr sz="2400" dirty="0"/>
              <a:t>insécables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1786" y="5111275"/>
            <a:ext cx="2155442" cy="4738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6100" y="1689100"/>
            <a:ext cx="8991600" cy="939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57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355600"/>
            <a:ext cx="403097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D'autres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entités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HTML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37" y="1478881"/>
            <a:ext cx="9994162" cy="44506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5700" y="6578600"/>
            <a:ext cx="27787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1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copypastecharacter.com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203200"/>
            <a:ext cx="2516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5" dirty="0"/>
              <a:t> </a:t>
            </a:r>
            <a:r>
              <a:rPr sz="2400" dirty="0"/>
              <a:t>titres</a:t>
            </a:r>
            <a:r>
              <a:rPr sz="2400" spc="-25" dirty="0"/>
              <a:t> </a:t>
            </a:r>
            <a:r>
              <a:rPr sz="2400" dirty="0"/>
              <a:t>h1</a:t>
            </a:r>
            <a:r>
              <a:rPr sz="2400" spc="-25" dirty="0"/>
              <a:t> </a:t>
            </a:r>
            <a:r>
              <a:rPr sz="2400" dirty="0"/>
              <a:t>–</a:t>
            </a:r>
            <a:r>
              <a:rPr sz="2400" spc="-30" dirty="0"/>
              <a:t> </a:t>
            </a:r>
            <a:r>
              <a:rPr sz="2400" dirty="0"/>
              <a:t>h6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469900" y="939901"/>
            <a:ext cx="5056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Bien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construire</a:t>
            </a:r>
            <a:r>
              <a:rPr sz="2400" u="heavy" spc="-1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sa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hiérarchie</a:t>
            </a:r>
            <a:r>
              <a:rPr sz="2400" u="heavy" spc="-20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</a:t>
            </a:r>
            <a:r>
              <a:rPr sz="2400" u="heavy" spc="-2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4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titres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062" y="4323062"/>
            <a:ext cx="2972537" cy="25492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000" y="1041400"/>
            <a:ext cx="6070600" cy="22225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59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initiation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 dirty="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100" y="1732229"/>
            <a:ext cx="4198620" cy="353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17700"/>
              </a:lnSpc>
              <a:spcBef>
                <a:spcPts val="10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Propriétés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typographie,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polices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et </a:t>
            </a:r>
            <a:r>
              <a:rPr sz="1700" b="1" spc="-45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puces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55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Font-family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utilisables</a:t>
            </a:r>
            <a:endParaRPr sz="1400">
              <a:latin typeface="Arial MT"/>
              <a:cs typeface="Arial MT"/>
            </a:endParaRPr>
          </a:p>
          <a:p>
            <a:pPr marL="838200" marR="198755" lvl="1" indent="-318135">
              <a:lnSpc>
                <a:spcPct val="113100"/>
              </a:lnSpc>
              <a:spcBef>
                <a:spcPts val="405"/>
              </a:spcBef>
              <a:buChar char="–"/>
              <a:tabLst>
                <a:tab pos="838200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typographiques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(gras,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italique, </a:t>
            </a:r>
            <a:r>
              <a:rPr sz="1400" spc="-37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interlignage,</a:t>
            </a:r>
            <a:r>
              <a:rPr sz="1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515"/>
              </a:spcBef>
              <a:buChar char="–"/>
              <a:tabLst>
                <a:tab pos="838200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620"/>
              </a:spcBef>
              <a:buChar char="–"/>
              <a:tabLst>
                <a:tab pos="838200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Alignements</a:t>
            </a:r>
            <a:r>
              <a:rPr sz="1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520"/>
              </a:spcBef>
              <a:buChar char="–"/>
              <a:tabLst>
                <a:tab pos="838200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Décoration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(soulignement,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620"/>
              </a:spcBef>
              <a:buChar char="–"/>
              <a:tabLst>
                <a:tab pos="838200" algn="l"/>
                <a:tab pos="838835" algn="l"/>
              </a:tabLst>
            </a:pP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icônes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d'une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liste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puce</a:t>
            </a:r>
            <a:endParaRPr sz="14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Bordures</a:t>
            </a:r>
            <a:r>
              <a:rPr sz="17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spc="-5" dirty="0">
                <a:solidFill>
                  <a:srgbClr val="585858"/>
                </a:solidFill>
                <a:latin typeface="Arial"/>
                <a:cs typeface="Arial"/>
              </a:rPr>
              <a:t>arrières</a:t>
            </a:r>
            <a:r>
              <a:rPr sz="17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585858"/>
                </a:solidFill>
                <a:latin typeface="Arial"/>
                <a:cs typeface="Arial"/>
              </a:rPr>
              <a:t>plans</a:t>
            </a:r>
            <a:endParaRPr sz="1700">
              <a:latin typeface="Arial"/>
              <a:cs typeface="Arial"/>
            </a:endParaRPr>
          </a:p>
          <a:p>
            <a:pPr marL="838200" lvl="1" indent="-318135">
              <a:lnSpc>
                <a:spcPct val="100000"/>
              </a:lnSpc>
              <a:spcBef>
                <a:spcPts val="66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Bordures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styles,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bords</a:t>
            </a:r>
            <a:r>
              <a:rPr sz="1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arrondis</a:t>
            </a:r>
            <a:r>
              <a:rPr sz="1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CSS3</a:t>
            </a:r>
            <a:endParaRPr sz="14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620"/>
              </a:spcBef>
              <a:buChar char="–"/>
              <a:tabLst>
                <a:tab pos="837565" algn="l"/>
                <a:tab pos="838835" algn="l"/>
              </a:tabLst>
            </a:pPr>
            <a:r>
              <a:rPr sz="1400" dirty="0">
                <a:solidFill>
                  <a:srgbClr val="585858"/>
                </a:solidFill>
                <a:latin typeface="Arial MT"/>
                <a:cs typeface="Arial MT"/>
              </a:rPr>
              <a:t>Arrière-plan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r>
              <a:rPr sz="1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Arial MT"/>
                <a:cs typeface="Arial MT"/>
              </a:rPr>
              <a:t>background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23135"/>
            <a:ext cx="4074160" cy="34588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3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200" b="1" spc="-5" dirty="0">
                <a:solidFill>
                  <a:srgbClr val="585858"/>
                </a:solidFill>
                <a:latin typeface="Arial"/>
                <a:cs typeface="Arial"/>
              </a:rPr>
              <a:t>Dimensions,</a:t>
            </a:r>
            <a:r>
              <a:rPr sz="12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Arial"/>
                <a:cs typeface="Arial"/>
              </a:rPr>
              <a:t>margin</a:t>
            </a:r>
            <a:r>
              <a:rPr sz="12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1200" b="1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padding</a:t>
            </a:r>
            <a:endParaRPr sz="1200">
              <a:latin typeface="Arial"/>
              <a:cs typeface="Arial"/>
            </a:endParaRPr>
          </a:p>
          <a:p>
            <a:pPr marL="838200" lvl="1" indent="-317500">
              <a:lnSpc>
                <a:spcPct val="100000"/>
              </a:lnSpc>
              <a:spcBef>
                <a:spcPts val="36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Différences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inline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block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Largeur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hauteur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width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height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Dimensions</a:t>
            </a:r>
            <a:r>
              <a:rPr sz="10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maximum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minimum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10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10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margin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Centrer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horizontalement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l'aide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margin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10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intérieure</a:t>
            </a:r>
            <a:r>
              <a:rPr sz="10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padding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Calcul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dimensions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réelles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d'un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S'affranchir</a:t>
            </a:r>
            <a:r>
              <a:rPr sz="1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1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calcul</a:t>
            </a:r>
            <a:r>
              <a:rPr sz="1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box-sizing: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border-box</a:t>
            </a:r>
            <a:endParaRPr sz="1000">
              <a:latin typeface="Arial MT"/>
              <a:cs typeface="Arial MT"/>
            </a:endParaRPr>
          </a:p>
          <a:p>
            <a:pPr marL="838200" lvl="1" indent="-317500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dépassements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overflow</a:t>
            </a:r>
            <a:endParaRPr sz="1000">
              <a:latin typeface="Arial MT"/>
              <a:cs typeface="Arial MT"/>
            </a:endParaRPr>
          </a:p>
          <a:p>
            <a:pPr marL="393700" marR="5080" indent="-381000">
              <a:lnSpc>
                <a:spcPct val="118100"/>
              </a:lnSpc>
              <a:spcBef>
                <a:spcPts val="14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Positionnement</a:t>
            </a:r>
            <a:r>
              <a:rPr sz="12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Arial"/>
                <a:cs typeface="Arial"/>
              </a:rPr>
              <a:t>CSS</a:t>
            </a:r>
            <a:r>
              <a:rPr sz="1200" b="1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12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12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r>
              <a:rPr sz="12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pour</a:t>
            </a:r>
            <a:r>
              <a:rPr sz="1200" b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placer</a:t>
            </a:r>
            <a:r>
              <a:rPr sz="1200" b="1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des </a:t>
            </a:r>
            <a:r>
              <a:rPr sz="1200" b="1" spc="-3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85858"/>
                </a:solidFill>
                <a:latin typeface="Arial"/>
                <a:cs typeface="Arial"/>
              </a:rPr>
              <a:t>images</a:t>
            </a:r>
            <a:endParaRPr sz="1200">
              <a:latin typeface="Arial"/>
              <a:cs typeface="Arial"/>
            </a:endParaRPr>
          </a:p>
          <a:p>
            <a:pPr marL="838200" lvl="1" indent="-317500">
              <a:lnSpc>
                <a:spcPct val="100000"/>
              </a:lnSpc>
              <a:spcBef>
                <a:spcPts val="459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i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r>
              <a:rPr sz="1000" i="1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flux</a:t>
            </a:r>
            <a:endParaRPr sz="10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Ferrer</a:t>
            </a:r>
            <a:r>
              <a:rPr sz="10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images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1000">
              <a:latin typeface="Arial MT"/>
              <a:cs typeface="Arial MT"/>
            </a:endParaRPr>
          </a:p>
          <a:p>
            <a:pPr marL="838200" lvl="1" indent="-318135">
              <a:lnSpc>
                <a:spcPct val="100000"/>
              </a:lnSpc>
              <a:spcBef>
                <a:spcPts val="4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Nettoyer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0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10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0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clear</a:t>
            </a:r>
            <a:endParaRPr sz="1000">
              <a:latin typeface="Arial MT"/>
              <a:cs typeface="Arial MT"/>
            </a:endParaRPr>
          </a:p>
          <a:p>
            <a:pPr marL="837565" marR="114935" lvl="1" indent="-317500">
              <a:lnSpc>
                <a:spcPct val="108300"/>
              </a:lnSpc>
              <a:spcBef>
                <a:spcPts val="200"/>
              </a:spcBef>
              <a:buChar char="–"/>
              <a:tabLst>
                <a:tab pos="837565" algn="l"/>
                <a:tab pos="838200" algn="l"/>
              </a:tabLst>
            </a:pP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Notion de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contexte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formatage 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de bloc et gestion des </a:t>
            </a:r>
            <a:r>
              <a:rPr sz="1000" spc="-26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conflits</a:t>
            </a:r>
            <a:r>
              <a:rPr sz="10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1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265285" cy="454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288290" indent="-381635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existe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six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niveaux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 </a:t>
            </a:r>
            <a:r>
              <a:rPr sz="2400" dirty="0">
                <a:solidFill>
                  <a:srgbClr val="F37B09"/>
                </a:solidFill>
                <a:latin typeface="Arial MT"/>
                <a:cs typeface="Arial MT"/>
              </a:rPr>
              <a:t>&lt;h1&gt; &lt;h2&gt; &lt;h3&gt; &lt;h4&gt;&lt;h5&gt;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400" dirty="0">
                <a:solidFill>
                  <a:srgbClr val="F37B09"/>
                </a:solidFill>
                <a:latin typeface="Arial MT"/>
                <a:cs typeface="Arial MT"/>
              </a:rPr>
              <a:t>&lt;h6&gt; </a:t>
            </a:r>
            <a:r>
              <a:rPr sz="2400" spc="-655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(pas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 de plus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)</a:t>
            </a:r>
            <a:endParaRPr sz="2400">
              <a:latin typeface="Arial MT"/>
              <a:cs typeface="Arial MT"/>
            </a:endParaRPr>
          </a:p>
          <a:p>
            <a:pPr marL="393700" marR="3873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nouveau niveau provoque un passage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ligne, les éléments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étant 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 de bloc.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hiérarchisation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visuelle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automatique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(peut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modifiée via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CSS)</a:t>
            </a:r>
            <a:endParaRPr sz="24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d’avoir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plusieurs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niveau</a:t>
            </a:r>
            <a:endParaRPr sz="2400">
              <a:latin typeface="Arial MT"/>
              <a:cs typeface="Arial MT"/>
            </a:endParaRPr>
          </a:p>
          <a:p>
            <a:pPr marL="393700" indent="-381635">
              <a:lnSpc>
                <a:spcPct val="100000"/>
              </a:lnSpc>
              <a:spcBef>
                <a:spcPts val="1820"/>
              </a:spcBef>
              <a:buChar char="•"/>
              <a:tabLst>
                <a:tab pos="393700" algn="l"/>
                <a:tab pos="39433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ne 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 Hn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p, 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Hn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60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2500" y="355600"/>
            <a:ext cx="31394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titres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h1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–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h6</a:t>
            </a:r>
            <a:endParaRPr sz="3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203200"/>
            <a:ext cx="3563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Blockquote,</a:t>
            </a:r>
            <a:r>
              <a:rPr sz="2400" spc="-50" dirty="0"/>
              <a:t> </a:t>
            </a:r>
            <a:r>
              <a:rPr sz="2400" dirty="0"/>
              <a:t>une</a:t>
            </a:r>
            <a:r>
              <a:rPr sz="2400" spc="-40" dirty="0"/>
              <a:t> </a:t>
            </a:r>
            <a:r>
              <a:rPr sz="2400" spc="-5" dirty="0"/>
              <a:t>citation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710" y="5159406"/>
            <a:ext cx="8766527" cy="9415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600" y="1422400"/>
            <a:ext cx="7416800" cy="1968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61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6301740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&lt;</a:t>
            </a:r>
            <a:r>
              <a:rPr sz="2400" spc="-5" dirty="0">
                <a:solidFill>
                  <a:srgbClr val="F37B09"/>
                </a:solidFill>
                <a:latin typeface="Arial MT"/>
                <a:cs typeface="Arial MT"/>
              </a:rPr>
              <a:t>blockquote&gt;</a:t>
            </a:r>
            <a:r>
              <a:rPr sz="2400" spc="-20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citation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citation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suivie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d'un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62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100" y="355600"/>
            <a:ext cx="44481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Blockquote,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citation</a:t>
            </a:r>
            <a:endParaRPr sz="3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100" y="355600"/>
            <a:ext cx="54686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Exemple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blockquote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stylée</a:t>
            </a:r>
            <a:endParaRPr sz="3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5950" y="3698267"/>
            <a:ext cx="5400675" cy="10812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63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8154" y="2101850"/>
            <a:ext cx="32462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blockquote</a:t>
            </a:r>
            <a:r>
              <a:rPr lang="fr-FR" dirty="0"/>
              <a:t> {</a:t>
            </a:r>
          </a:p>
          <a:p>
            <a:r>
              <a:rPr lang="fr-FR" dirty="0"/>
              <a:t>  background: #f9f9f9;</a:t>
            </a:r>
          </a:p>
          <a:p>
            <a:r>
              <a:rPr lang="fr-FR" dirty="0"/>
              <a:t>  border-</a:t>
            </a:r>
            <a:r>
              <a:rPr lang="fr-FR" dirty="0" err="1"/>
              <a:t>left</a:t>
            </a:r>
            <a:r>
              <a:rPr lang="fr-FR" dirty="0"/>
              <a:t>: 10px </a:t>
            </a:r>
            <a:r>
              <a:rPr lang="fr-FR" dirty="0" err="1"/>
              <a:t>solid</a:t>
            </a:r>
            <a:r>
              <a:rPr lang="fr-FR" dirty="0"/>
              <a:t> #ccc;</a:t>
            </a:r>
          </a:p>
          <a:p>
            <a:r>
              <a:rPr lang="fr-FR" dirty="0"/>
              <a:t>  </a:t>
            </a:r>
            <a:r>
              <a:rPr lang="fr-FR" dirty="0" err="1"/>
              <a:t>margin</a:t>
            </a:r>
            <a:r>
              <a:rPr lang="fr-FR" dirty="0"/>
              <a:t>: 1.5em 10px;</a:t>
            </a:r>
          </a:p>
          <a:p>
            <a:r>
              <a:rPr lang="fr-FR" dirty="0"/>
              <a:t>  </a:t>
            </a:r>
            <a:r>
              <a:rPr lang="fr-FR" dirty="0" err="1"/>
              <a:t>padding</a:t>
            </a:r>
            <a:r>
              <a:rPr lang="fr-FR" dirty="0"/>
              <a:t>: 0.5em 10px;</a:t>
            </a:r>
          </a:p>
          <a:p>
            <a:r>
              <a:rPr lang="fr-FR" dirty="0"/>
              <a:t>  </a:t>
            </a:r>
            <a:r>
              <a:rPr lang="fr-FR" dirty="0" err="1"/>
              <a:t>quotes</a:t>
            </a:r>
            <a:r>
              <a:rPr lang="fr-FR" dirty="0"/>
              <a:t>: "\201C""\201D""\2018""\2019";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blockquote:before</a:t>
            </a:r>
            <a:r>
              <a:rPr lang="fr-FR" dirty="0"/>
              <a:t> {</a:t>
            </a:r>
          </a:p>
          <a:p>
            <a:r>
              <a:rPr lang="fr-FR" dirty="0"/>
              <a:t>  </a:t>
            </a:r>
            <a:r>
              <a:rPr lang="fr-FR" dirty="0" err="1"/>
              <a:t>color</a:t>
            </a:r>
            <a:r>
              <a:rPr lang="fr-FR" dirty="0"/>
              <a:t>: #ccc;</a:t>
            </a:r>
          </a:p>
          <a:p>
            <a:r>
              <a:rPr lang="fr-FR" dirty="0"/>
              <a:t>  content: open-</a:t>
            </a:r>
            <a:r>
              <a:rPr lang="fr-FR" dirty="0" err="1"/>
              <a:t>quote</a:t>
            </a:r>
            <a:r>
              <a:rPr lang="fr-FR" dirty="0"/>
              <a:t>;</a:t>
            </a:r>
          </a:p>
          <a:p>
            <a:r>
              <a:rPr lang="fr-FR" dirty="0"/>
              <a:t>  font-size: 4em;</a:t>
            </a:r>
          </a:p>
          <a:p>
            <a:r>
              <a:rPr lang="fr-FR" dirty="0"/>
              <a:t>  line-</a:t>
            </a:r>
            <a:r>
              <a:rPr lang="fr-FR" dirty="0" err="1"/>
              <a:t>height</a:t>
            </a:r>
            <a:r>
              <a:rPr lang="fr-FR" dirty="0"/>
              <a:t>: 0.1em;</a:t>
            </a:r>
          </a:p>
          <a:p>
            <a:r>
              <a:rPr lang="fr-FR" dirty="0"/>
              <a:t>  </a:t>
            </a:r>
            <a:r>
              <a:rPr lang="fr-FR" dirty="0" err="1"/>
              <a:t>margin</a:t>
            </a:r>
            <a:r>
              <a:rPr lang="fr-FR" dirty="0"/>
              <a:t>-right: 0.25em;</a:t>
            </a:r>
          </a:p>
          <a:p>
            <a:r>
              <a:rPr lang="fr-FR" dirty="0"/>
              <a:t>  vertical-</a:t>
            </a:r>
            <a:r>
              <a:rPr lang="fr-FR" dirty="0" err="1"/>
              <a:t>align</a:t>
            </a:r>
            <a:r>
              <a:rPr lang="fr-FR" dirty="0"/>
              <a:t>: -0.4em;</a:t>
            </a:r>
          </a:p>
          <a:p>
            <a:r>
              <a:rPr lang="fr-FR" dirty="0"/>
              <a:t>}</a:t>
            </a:r>
          </a:p>
          <a:p>
            <a:r>
              <a:rPr lang="fr-FR" dirty="0" err="1"/>
              <a:t>blockquote</a:t>
            </a:r>
            <a:r>
              <a:rPr lang="fr-FR" dirty="0"/>
              <a:t> p {</a:t>
            </a:r>
          </a:p>
          <a:p>
            <a:r>
              <a:rPr lang="fr-FR" dirty="0"/>
              <a:t>  display: </a:t>
            </a:r>
            <a:r>
              <a:rPr lang="fr-FR" dirty="0" err="1"/>
              <a:t>inline</a:t>
            </a:r>
            <a:r>
              <a:rPr lang="fr-FR" dirty="0"/>
              <a:t>;</a:t>
            </a:r>
          </a:p>
          <a:p>
            <a:r>
              <a:rPr lang="fr-FR" dirty="0"/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085339" marR="5080" indent="-1384300">
              <a:lnSpc>
                <a:spcPts val="5000"/>
              </a:lnSpc>
              <a:spcBef>
                <a:spcPts val="475"/>
              </a:spcBef>
            </a:pPr>
            <a:r>
              <a:rPr dirty="0"/>
              <a:t>Les</a:t>
            </a:r>
            <a:r>
              <a:rPr spc="-20" dirty="0"/>
              <a:t> </a:t>
            </a:r>
            <a:r>
              <a:rPr spc="-5" dirty="0"/>
              <a:t>éléments</a:t>
            </a:r>
            <a:r>
              <a:rPr spc="-25" dirty="0"/>
              <a:t> </a:t>
            </a:r>
            <a:r>
              <a:rPr dirty="0"/>
              <a:t>de</a:t>
            </a:r>
            <a:r>
              <a:rPr spc="-15" dirty="0"/>
              <a:t> </a:t>
            </a:r>
            <a:r>
              <a:rPr dirty="0"/>
              <a:t>«</a:t>
            </a:r>
            <a:r>
              <a:rPr spc="-25" dirty="0"/>
              <a:t> </a:t>
            </a:r>
            <a:r>
              <a:rPr spc="-5" dirty="0"/>
              <a:t>mise</a:t>
            </a:r>
            <a:r>
              <a:rPr spc="-20" dirty="0"/>
              <a:t> </a:t>
            </a:r>
            <a:r>
              <a:rPr spc="-5" dirty="0"/>
              <a:t>en </a:t>
            </a:r>
            <a:r>
              <a:rPr spc="-1210" dirty="0"/>
              <a:t> </a:t>
            </a:r>
            <a:r>
              <a:rPr spc="-5" dirty="0"/>
              <a:t>forme</a:t>
            </a:r>
            <a:r>
              <a:rPr spc="-10" dirty="0"/>
              <a:t> </a:t>
            </a:r>
            <a:r>
              <a:rPr dirty="0"/>
              <a:t>»</a:t>
            </a:r>
            <a:r>
              <a:rPr spc="-15" dirty="0"/>
              <a:t> </a:t>
            </a:r>
            <a:r>
              <a:rPr dirty="0"/>
              <a:t>de</a:t>
            </a:r>
            <a:r>
              <a:rPr spc="-5" dirty="0"/>
              <a:t> </a:t>
            </a:r>
            <a:r>
              <a:rPr dirty="0"/>
              <a:t>texte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7810500" cy="219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place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14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Servent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parties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texte/contenu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65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65400" y="355600"/>
            <a:ext cx="5002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Éléments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ligne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inline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endParaRPr sz="3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3636010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4100" y="203200"/>
            <a:ext cx="2887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/>
              <a:t>L</a:t>
            </a:r>
            <a:r>
              <a:rPr sz="2400" dirty="0"/>
              <a:t>’</a:t>
            </a:r>
            <a:r>
              <a:rPr sz="2400" spc="-135" dirty="0"/>
              <a:t> </a:t>
            </a:r>
            <a:r>
              <a:rPr sz="2400" spc="-5" dirty="0"/>
              <a:t>élémen</a:t>
            </a:r>
            <a:r>
              <a:rPr sz="2400" dirty="0"/>
              <a:t>t</a:t>
            </a:r>
            <a:r>
              <a:rPr sz="2400" spc="-5" dirty="0"/>
              <a:t> </a:t>
            </a:r>
            <a:r>
              <a:rPr sz="2400" dirty="0"/>
              <a:t>&lt;strong&gt;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158" y="5121563"/>
            <a:ext cx="4881769" cy="1558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600" y="1905000"/>
            <a:ext cx="8280400" cy="584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66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8690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&lt;strong&gt;</a:t>
            </a:r>
            <a:r>
              <a:rPr sz="2400" b="1" spc="-1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sémantique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fortement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mis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gras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67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3900" y="355600"/>
            <a:ext cx="3603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0" dirty="0">
                <a:solidFill>
                  <a:srgbClr val="585858"/>
                </a:solidFill>
              </a:rPr>
              <a:t>L</a:t>
            </a:r>
            <a:r>
              <a:rPr sz="3000" dirty="0">
                <a:solidFill>
                  <a:srgbClr val="585858"/>
                </a:solidFill>
              </a:rPr>
              <a:t>’</a:t>
            </a:r>
            <a:r>
              <a:rPr sz="3000" spc="-16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</a:t>
            </a:r>
            <a:r>
              <a:rPr sz="3000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&lt;strong&gt;</a:t>
            </a:r>
            <a:endParaRPr sz="3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8100" y="203200"/>
            <a:ext cx="23799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/>
              <a:t>L</a:t>
            </a:r>
            <a:r>
              <a:rPr sz="2400" dirty="0"/>
              <a:t>’</a:t>
            </a:r>
            <a:r>
              <a:rPr sz="2400" spc="-135" dirty="0"/>
              <a:t> </a:t>
            </a:r>
            <a:r>
              <a:rPr sz="2400" spc="-5" dirty="0"/>
              <a:t>élémen</a:t>
            </a:r>
            <a:r>
              <a:rPr sz="2400" dirty="0"/>
              <a:t>t</a:t>
            </a:r>
            <a:r>
              <a:rPr sz="2400" spc="-5" dirty="0"/>
              <a:t> </a:t>
            </a:r>
            <a:r>
              <a:rPr sz="2400" dirty="0"/>
              <a:t>&lt;em&gt;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478" y="5250447"/>
            <a:ext cx="4334629" cy="2138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800" y="2120900"/>
            <a:ext cx="8661400" cy="355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68790" cy="168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&lt;em&gt;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sémantique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marque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 comme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emphase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(mis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évidence)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insister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une partie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italique»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69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400" y="355600"/>
            <a:ext cx="2968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0" dirty="0">
                <a:solidFill>
                  <a:srgbClr val="585858"/>
                </a:solidFill>
              </a:rPr>
              <a:t>L</a:t>
            </a:r>
            <a:r>
              <a:rPr sz="3000" dirty="0">
                <a:solidFill>
                  <a:srgbClr val="585858"/>
                </a:solidFill>
              </a:rPr>
              <a:t>’</a:t>
            </a:r>
            <a:r>
              <a:rPr sz="3000" spc="-16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</a:t>
            </a:r>
            <a:r>
              <a:rPr sz="3000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&lt;em&gt;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5700" y="355600"/>
            <a:ext cx="5276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Programme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initiation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CSS</a:t>
            </a:r>
            <a:endParaRPr sz="3000"/>
          </a:p>
        </p:txBody>
      </p:sp>
      <p:sp>
        <p:nvSpPr>
          <p:cNvPr id="7" name="object 7"/>
          <p:cNvSpPr txBox="1"/>
          <p:nvPr/>
        </p:nvSpPr>
        <p:spPr>
          <a:xfrm>
            <a:off x="88900" y="7248624"/>
            <a:ext cx="132715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dirty="0"/>
              <a:t>Propriété</a:t>
            </a:r>
            <a:r>
              <a:rPr spc="-50" dirty="0"/>
              <a:t> </a:t>
            </a:r>
            <a:r>
              <a:rPr dirty="0"/>
              <a:t>display</a:t>
            </a:r>
          </a:p>
          <a:p>
            <a:pPr marL="837565" marR="5080" lvl="1" indent="-317500">
              <a:lnSpc>
                <a:spcPct val="114599"/>
              </a:lnSpc>
              <a:spcBef>
                <a:spcPts val="359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25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block, inline-block, inline et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none</a:t>
            </a:r>
            <a:endParaRPr sz="1600">
              <a:latin typeface="Arial MT"/>
              <a:cs typeface="Arial MT"/>
            </a:endParaRPr>
          </a:p>
          <a:p>
            <a:pPr marL="837565" marR="192405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Créer une navigation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partir des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display</a:t>
            </a:r>
            <a:endParaRPr sz="1600">
              <a:latin typeface="Arial MT"/>
              <a:cs typeface="Arial MT"/>
            </a:endParaRPr>
          </a:p>
          <a:p>
            <a:pPr marL="393700" marR="419100" indent="-381635">
              <a:lnSpc>
                <a:spcPct val="115799"/>
              </a:lnSpc>
              <a:spcBef>
                <a:spcPts val="34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dirty="0"/>
              <a:t>Positionnement</a:t>
            </a:r>
            <a:r>
              <a:rPr spc="-45" dirty="0"/>
              <a:t> </a:t>
            </a:r>
            <a:r>
              <a:rPr spc="-5" dirty="0"/>
              <a:t>CSS</a:t>
            </a:r>
            <a:r>
              <a:rPr spc="-50" dirty="0"/>
              <a:t> </a:t>
            </a:r>
            <a:r>
              <a:rPr spc="-5" dirty="0"/>
              <a:t>relative, </a:t>
            </a:r>
            <a:r>
              <a:rPr spc="-484" dirty="0"/>
              <a:t> </a:t>
            </a:r>
            <a:r>
              <a:rPr spc="-5" dirty="0"/>
              <a:t>absolute</a:t>
            </a:r>
            <a:r>
              <a:rPr spc="-10" dirty="0"/>
              <a:t> </a:t>
            </a:r>
            <a:r>
              <a:rPr spc="-5" dirty="0"/>
              <a:t>et</a:t>
            </a:r>
            <a:r>
              <a:rPr spc="-10" dirty="0"/>
              <a:t> </a:t>
            </a:r>
            <a:r>
              <a:rPr dirty="0"/>
              <a:t>fixed</a:t>
            </a:r>
          </a:p>
          <a:p>
            <a:pPr marL="837565" marR="33655" lvl="1" indent="-317500">
              <a:lnSpc>
                <a:spcPct val="109300"/>
              </a:lnSpc>
              <a:spcBef>
                <a:spcPts val="56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Position</a:t>
            </a:r>
            <a:r>
              <a:rPr sz="16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relative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16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déplacer</a:t>
            </a:r>
            <a:r>
              <a:rPr sz="16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1600">
              <a:latin typeface="Arial MT"/>
              <a:cs typeface="Arial MT"/>
            </a:endParaRPr>
          </a:p>
          <a:p>
            <a:pPr marL="837565" marR="33020" lvl="1" indent="-317500">
              <a:lnSpc>
                <a:spcPct val="114599"/>
              </a:lnSpc>
              <a:spcBef>
                <a:spcPts val="295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Position fixe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et barre de navigation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fixée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haut</a:t>
            </a:r>
            <a:endParaRPr sz="1600">
              <a:latin typeface="Arial MT"/>
              <a:cs typeface="Arial MT"/>
            </a:endParaRPr>
          </a:p>
          <a:p>
            <a:pPr marL="837565" marR="213995" lvl="1" indent="-317500">
              <a:lnSpc>
                <a:spcPct val="114599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Position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absolue et déplacement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d'élément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bloc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4800" y="1765300"/>
            <a:ext cx="4092575" cy="1780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6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700" algn="l"/>
                <a:tab pos="394335" algn="l"/>
              </a:tabLst>
            </a:pPr>
            <a:r>
              <a:rPr sz="1800" b="1" spc="-5" dirty="0">
                <a:solidFill>
                  <a:srgbClr val="585858"/>
                </a:solidFill>
                <a:latin typeface="Arial"/>
                <a:cs typeface="Arial"/>
              </a:rPr>
              <a:t>Aller</a:t>
            </a:r>
            <a:r>
              <a:rPr sz="18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plus</a:t>
            </a:r>
            <a:r>
              <a:rPr sz="1800" b="1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loin</a:t>
            </a:r>
            <a:endParaRPr sz="1800">
              <a:latin typeface="Arial"/>
              <a:cs typeface="Arial"/>
            </a:endParaRPr>
          </a:p>
          <a:p>
            <a:pPr marL="837565" marR="5080" lvl="1" indent="-317500">
              <a:lnSpc>
                <a:spcPct val="140600"/>
              </a:lnSpc>
              <a:spcBef>
                <a:spcPts val="560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Mises</a:t>
            </a:r>
            <a:r>
              <a:rPr sz="16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16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Flexbox</a:t>
            </a:r>
            <a:r>
              <a:rPr sz="16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6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Grid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Layout</a:t>
            </a:r>
            <a:endParaRPr sz="1600">
              <a:latin typeface="Arial MT"/>
              <a:cs typeface="Arial MT"/>
            </a:endParaRPr>
          </a:p>
          <a:p>
            <a:pPr marL="837565" marR="396875" lvl="1" indent="-317500">
              <a:lnSpc>
                <a:spcPct val="140600"/>
              </a:lnSpc>
              <a:spcBef>
                <a:spcPts val="300"/>
              </a:spcBef>
              <a:buChar char="–"/>
              <a:tabLst>
                <a:tab pos="837565" algn="l"/>
                <a:tab pos="838200" algn="l"/>
              </a:tabLst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Avant-goût du Responsive </a:t>
            </a:r>
            <a:r>
              <a:rPr sz="1600" spc="-15" dirty="0">
                <a:solidFill>
                  <a:srgbClr val="585858"/>
                </a:solidFill>
                <a:latin typeface="Arial MT"/>
                <a:cs typeface="Arial MT"/>
              </a:rPr>
              <a:t>Web </a:t>
            </a:r>
            <a:r>
              <a:rPr sz="1600" spc="-4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Design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8400" y="203200"/>
            <a:ext cx="2651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/>
              <a:t>L</a:t>
            </a:r>
            <a:r>
              <a:rPr sz="2400" dirty="0"/>
              <a:t>’</a:t>
            </a:r>
            <a:r>
              <a:rPr sz="2400" spc="-135" dirty="0"/>
              <a:t> </a:t>
            </a:r>
            <a:r>
              <a:rPr sz="2400" spc="-5" dirty="0"/>
              <a:t>élémen</a:t>
            </a:r>
            <a:r>
              <a:rPr sz="2400" dirty="0"/>
              <a:t>t</a:t>
            </a:r>
            <a:r>
              <a:rPr sz="2400" spc="-5" dirty="0"/>
              <a:t> </a:t>
            </a:r>
            <a:r>
              <a:rPr sz="2400" dirty="0"/>
              <a:t>&lt;span&gt;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3350" y="5810250"/>
            <a:ext cx="1924050" cy="190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3400" y="1981200"/>
            <a:ext cx="6362700" cy="723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488680" cy="280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générique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structurant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type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inline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478155" indent="-466090">
              <a:lnSpc>
                <a:spcPct val="100000"/>
              </a:lnSpc>
              <a:spcBef>
                <a:spcPts val="18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facilement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morceaux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400">
              <a:latin typeface="Arial MT"/>
              <a:cs typeface="Arial MT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affiche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modifier</a:t>
            </a:r>
            <a:endParaRPr sz="2400">
              <a:latin typeface="Arial MT"/>
              <a:cs typeface="Arial MT"/>
            </a:endParaRPr>
          </a:p>
          <a:p>
            <a:pPr marL="461009" indent="-448945">
              <a:lnSpc>
                <a:spcPct val="100000"/>
              </a:lnSpc>
              <a:spcBef>
                <a:spcPts val="1814"/>
              </a:spcBef>
              <a:buChar char="•"/>
              <a:tabLst>
                <a:tab pos="461009" algn="l"/>
                <a:tab pos="46164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Aucune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sémantique</a:t>
            </a:r>
            <a:endParaRPr sz="2400">
              <a:latin typeface="Arial MT"/>
              <a:cs typeface="Arial MT"/>
            </a:endParaRPr>
          </a:p>
          <a:p>
            <a:pPr marL="478155" indent="-466090">
              <a:lnSpc>
                <a:spcPct val="100000"/>
              </a:lnSpc>
              <a:spcBef>
                <a:spcPts val="1920"/>
              </a:spcBef>
              <a:buChar char="•"/>
              <a:tabLst>
                <a:tab pos="478155" algn="l"/>
                <a:tab pos="47879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(l’équivalent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585858"/>
                </a:solidFill>
                <a:latin typeface="Arial MT"/>
                <a:cs typeface="Arial MT"/>
              </a:rPr>
              <a:t>div,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ligne)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71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77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70" dirty="0">
                <a:solidFill>
                  <a:srgbClr val="585858"/>
                </a:solidFill>
              </a:rPr>
              <a:t>L</a:t>
            </a:r>
            <a:r>
              <a:rPr sz="3000" dirty="0">
                <a:solidFill>
                  <a:srgbClr val="585858"/>
                </a:solidFill>
              </a:rPr>
              <a:t>’</a:t>
            </a:r>
            <a:r>
              <a:rPr sz="3000" spc="-16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</a:t>
            </a:r>
            <a:r>
              <a:rPr sz="3000" dirty="0">
                <a:solidFill>
                  <a:srgbClr val="585858"/>
                </a:solidFill>
              </a:rPr>
              <a:t>t</a:t>
            </a:r>
            <a:r>
              <a:rPr sz="3000" spc="-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&lt;span&gt;</a:t>
            </a:r>
            <a:endParaRPr sz="3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60815" cy="310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&lt;sup&gt;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d’afficher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exposant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585858"/>
              </a:buClr>
              <a:buFont typeface="Arial MT"/>
              <a:buChar char="•"/>
            </a:pPr>
            <a:endParaRPr sz="27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&lt;sub&gt;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d’afficher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indice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159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L'élément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&lt;small&gt;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représente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annotations et des petits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caractères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informations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légales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liées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copyright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03600" y="355600"/>
            <a:ext cx="3306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D’autres</a:t>
            </a:r>
            <a:r>
              <a:rPr sz="3000" spc="-8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éléments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112" y="2286000"/>
            <a:ext cx="1960562" cy="355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2125" y="2273300"/>
            <a:ext cx="531812" cy="3302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7275" y="3419792"/>
            <a:ext cx="1655762" cy="28860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28306" y="3476561"/>
            <a:ext cx="292185" cy="1513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6325" y="6485466"/>
            <a:ext cx="4438650" cy="1416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11300" y="5422900"/>
            <a:ext cx="6642100" cy="584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457575" marR="5080" indent="-3188335">
              <a:lnSpc>
                <a:spcPts val="5000"/>
              </a:lnSpc>
              <a:spcBef>
                <a:spcPts val="475"/>
              </a:spcBef>
            </a:pPr>
            <a:r>
              <a:rPr dirty="0"/>
              <a:t>Les</a:t>
            </a:r>
            <a:r>
              <a:rPr spc="-25" dirty="0"/>
              <a:t> </a:t>
            </a:r>
            <a:r>
              <a:rPr dirty="0"/>
              <a:t>liens</a:t>
            </a:r>
            <a:r>
              <a:rPr spc="-25" dirty="0"/>
              <a:t> </a:t>
            </a:r>
            <a:r>
              <a:rPr dirty="0"/>
              <a:t>dans</a:t>
            </a:r>
            <a:r>
              <a:rPr spc="-25" dirty="0"/>
              <a:t> </a:t>
            </a:r>
            <a:r>
              <a:rPr dirty="0"/>
              <a:t>les</a:t>
            </a:r>
            <a:r>
              <a:rPr spc="-25" dirty="0"/>
              <a:t> </a:t>
            </a:r>
            <a:r>
              <a:rPr dirty="0"/>
              <a:t>documents </a:t>
            </a:r>
            <a:r>
              <a:rPr spc="-1210" dirty="0"/>
              <a:t> </a:t>
            </a:r>
            <a:r>
              <a:rPr spc="-5" dirty="0"/>
              <a:t>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8875395" cy="398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lien est un élément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cliquable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qui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renvoie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nouvelle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lui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télécharger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souvent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stylé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différemment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(bleu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souligné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défaut)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renvoyer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92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(lien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externe)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(lien</a:t>
            </a:r>
            <a:r>
              <a:rPr sz="22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interne)</a:t>
            </a:r>
            <a:endParaRPr sz="2200">
              <a:latin typeface="Arial MT"/>
              <a:cs typeface="Arial MT"/>
            </a:endParaRPr>
          </a:p>
          <a:p>
            <a:pPr marL="837565" lvl="1" indent="-317500">
              <a:lnSpc>
                <a:spcPct val="100000"/>
              </a:lnSpc>
              <a:spcBef>
                <a:spcPts val="1760"/>
              </a:spcBef>
              <a:buChar char="–"/>
              <a:tabLst>
                <a:tab pos="837565" algn="l"/>
                <a:tab pos="838200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fichiers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(image,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585858"/>
                </a:solidFill>
                <a:latin typeface="Arial MT"/>
                <a:cs typeface="Arial MT"/>
              </a:rPr>
              <a:t>.PDF,</a:t>
            </a:r>
            <a:r>
              <a:rPr sz="22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6300" y="355600"/>
            <a:ext cx="3292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Fonction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d'un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1100" y="5861888"/>
            <a:ext cx="2805705" cy="2079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081770" cy="370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appelle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ancre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l’intérieur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balise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ajoute l’attribut href="cible_du_lien" pour indiquer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quelle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envoyer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l’utilisateur</a:t>
            </a:r>
            <a:endParaRPr sz="2400">
              <a:latin typeface="Arial MT"/>
              <a:cs typeface="Arial MT"/>
            </a:endParaRPr>
          </a:p>
          <a:p>
            <a:pPr marL="393700" marR="680085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 ajouter l’attribut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title="titre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lien" pour ajouter une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infobulle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survol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indiquer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l’utilisateur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où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arriver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&lt;a</a:t>
            </a:r>
            <a:r>
              <a:rPr sz="2400" b="1" spc="-1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href="index.html"</a:t>
            </a:r>
            <a:r>
              <a:rPr sz="2400" b="1" spc="-10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title="titre"&gt;</a:t>
            </a:r>
            <a:r>
              <a:rPr sz="2400" b="1" spc="-1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Ancre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&lt;/a&gt;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75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8100" y="355600"/>
            <a:ext cx="24199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La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balise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&lt;a&gt;</a:t>
            </a:r>
            <a:endParaRPr sz="3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203200"/>
            <a:ext cx="3991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La</a:t>
            </a:r>
            <a:r>
              <a:rPr sz="2400" spc="-20" dirty="0"/>
              <a:t> </a:t>
            </a:r>
            <a:r>
              <a:rPr sz="2400" dirty="0"/>
              <a:t>balise</a:t>
            </a:r>
            <a:r>
              <a:rPr sz="2400" spc="-20" dirty="0"/>
              <a:t> </a:t>
            </a:r>
            <a:r>
              <a:rPr sz="2400" dirty="0"/>
              <a:t>&lt;a&gt;</a:t>
            </a:r>
            <a:r>
              <a:rPr sz="2400" spc="-20" dirty="0"/>
              <a:t> </a:t>
            </a:r>
            <a:r>
              <a:rPr sz="2400" dirty="0"/>
              <a:t>pour</a:t>
            </a:r>
            <a:r>
              <a:rPr sz="2400" spc="-20" dirty="0"/>
              <a:t> </a:t>
            </a:r>
            <a:r>
              <a:rPr sz="2400" dirty="0"/>
              <a:t>les</a:t>
            </a:r>
            <a:r>
              <a:rPr sz="2400" spc="-20" dirty="0"/>
              <a:t> </a:t>
            </a:r>
            <a:r>
              <a:rPr sz="2400" dirty="0"/>
              <a:t>liens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6187" y="5589058"/>
            <a:ext cx="4717773" cy="22965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9800" y="1981200"/>
            <a:ext cx="8394700" cy="673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76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875395" cy="98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l’url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adresse)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complète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http://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compris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s’agit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d’un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absolu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indique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l’adresse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complète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77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700" y="355600"/>
            <a:ext cx="5530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externe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vers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autre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sp>
        <p:nvSpPr>
          <p:cNvPr id="4" name="object 4"/>
          <p:cNvSpPr txBox="1"/>
          <p:nvPr/>
        </p:nvSpPr>
        <p:spPr>
          <a:xfrm>
            <a:off x="901700" y="3683000"/>
            <a:ext cx="8352790" cy="81534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3100"/>
              </a:lnSpc>
              <a:spcBef>
                <a:spcPts val="219"/>
              </a:spcBef>
            </a:pP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00B00A"/>
                </a:solidFill>
                <a:latin typeface="Arial MT"/>
                <a:cs typeface="Arial MT"/>
              </a:rPr>
              <a:t>href="</a:t>
            </a:r>
            <a:r>
              <a:rPr sz="2600" spc="-10" dirty="0">
                <a:solidFill>
                  <a:srgbClr val="418DD3"/>
                </a:solidFill>
                <a:latin typeface="Arial MT"/>
                <a:cs typeface="Arial MT"/>
                <a:hlinkClick r:id="rId2"/>
              </a:rPr>
              <a:t>http://www.google.fr</a:t>
            </a:r>
            <a:r>
              <a:rPr sz="2600" spc="-10" dirty="0">
                <a:solidFill>
                  <a:srgbClr val="00B00A"/>
                </a:solidFill>
                <a:latin typeface="Arial MT"/>
                <a:cs typeface="Arial MT"/>
              </a:rPr>
              <a:t>"</a:t>
            </a:r>
            <a:r>
              <a:rPr sz="2600" dirty="0">
                <a:solidFill>
                  <a:srgbClr val="00B00A"/>
                </a:solidFill>
                <a:latin typeface="Arial MT"/>
                <a:cs typeface="Arial MT"/>
              </a:rPr>
              <a:t> title="</a:t>
            </a: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Moteur</a:t>
            </a:r>
            <a:r>
              <a:rPr sz="2600" spc="-5" dirty="0">
                <a:solidFill>
                  <a:srgbClr val="418DD3"/>
                </a:solidFill>
                <a:latin typeface="Arial MT"/>
                <a:cs typeface="Arial MT"/>
              </a:rPr>
              <a:t> de </a:t>
            </a: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recherche </a:t>
            </a:r>
            <a:r>
              <a:rPr sz="2600" spc="-71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418DD3"/>
                </a:solidFill>
                <a:latin typeface="Arial MT"/>
                <a:cs typeface="Arial MT"/>
              </a:rPr>
              <a:t>google</a:t>
            </a:r>
            <a:r>
              <a:rPr sz="2600" dirty="0">
                <a:solidFill>
                  <a:srgbClr val="00B00A"/>
                </a:solidFill>
                <a:latin typeface="Arial MT"/>
                <a:cs typeface="Arial MT"/>
              </a:rPr>
              <a:t>"</a:t>
            </a: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&gt;</a:t>
            </a:r>
            <a:r>
              <a:rPr sz="2600" spc="-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808080"/>
                </a:solidFill>
                <a:latin typeface="Arial MT"/>
                <a:cs typeface="Arial MT"/>
              </a:rPr>
              <a:t>lien externe</a:t>
            </a:r>
            <a:r>
              <a:rPr sz="2600" spc="-10" dirty="0">
                <a:solidFill>
                  <a:srgbClr val="80808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808080"/>
                </a:solidFill>
                <a:latin typeface="Arial MT"/>
                <a:cs typeface="Arial MT"/>
              </a:rPr>
              <a:t>vers </a:t>
            </a:r>
            <a:r>
              <a:rPr sz="2600" spc="-5" dirty="0">
                <a:solidFill>
                  <a:srgbClr val="808080"/>
                </a:solidFill>
                <a:latin typeface="Arial MT"/>
                <a:cs typeface="Arial MT"/>
              </a:rPr>
              <a:t>google </a:t>
            </a:r>
            <a:r>
              <a:rPr sz="2600" dirty="0">
                <a:solidFill>
                  <a:srgbClr val="E46C0A"/>
                </a:solidFill>
                <a:latin typeface="Arial MT"/>
                <a:cs typeface="Arial MT"/>
              </a:rPr>
              <a:t>&lt;/a&gt;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1325" cy="222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constitué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d'un ensemble de pages 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sein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d'un dossier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(appelé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racine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site).</a:t>
            </a:r>
            <a:endParaRPr sz="2400">
              <a:latin typeface="Arial MT"/>
              <a:cs typeface="Arial MT"/>
            </a:endParaRPr>
          </a:p>
          <a:p>
            <a:pPr marL="393700" marR="10541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Ces pages peuvent être organisées dans une hiérarchie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sous-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dossiers.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55600"/>
            <a:ext cx="7228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hiérarchisation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6900" y="4152900"/>
            <a:ext cx="6464300" cy="26543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8655685" cy="152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convention,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racine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appelé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index.html.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C’est lui qui est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affiché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priorité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s'il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existe quand l’utilisateur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demande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dossier.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55600"/>
            <a:ext cx="72282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et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hiérarchisation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6116" y="3734904"/>
            <a:ext cx="3474965" cy="32881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79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6900" y="2489200"/>
            <a:ext cx="64249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spc="-25" dirty="0"/>
              <a:t> </a:t>
            </a:r>
            <a:r>
              <a:rPr dirty="0"/>
              <a:t>bases</a:t>
            </a:r>
            <a:r>
              <a:rPr spc="-25" dirty="0"/>
              <a:t> </a:t>
            </a:r>
            <a:r>
              <a:rPr dirty="0"/>
              <a:t>d’un</a:t>
            </a:r>
            <a:r>
              <a:rPr spc="-20" dirty="0"/>
              <a:t> </a:t>
            </a:r>
            <a:r>
              <a:rPr spc="-5" dirty="0"/>
              <a:t>site</a:t>
            </a:r>
            <a:r>
              <a:rPr spc="-30" dirty="0"/>
              <a:t> </a:t>
            </a:r>
            <a:r>
              <a:rPr dirty="0"/>
              <a:t>web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71100" cy="7556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7000" y="7261324"/>
            <a:ext cx="113030" cy="113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86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4796467"/>
            <a:ext cx="10071100" cy="2760345"/>
            <a:chOff x="0" y="4796467"/>
            <a:chExt cx="10071100" cy="2760345"/>
          </a:xfrm>
        </p:grpSpPr>
        <p:sp>
          <p:nvSpPr>
            <p:cNvPr id="5" name="object 5"/>
            <p:cNvSpPr/>
            <p:nvPr/>
          </p:nvSpPr>
          <p:spPr>
            <a:xfrm>
              <a:off x="0" y="4796467"/>
              <a:ext cx="10071100" cy="2760345"/>
            </a:xfrm>
            <a:custGeom>
              <a:avLst/>
              <a:gdLst/>
              <a:ahLst/>
              <a:cxnLst/>
              <a:rect l="l" t="t" r="r" b="b"/>
              <a:pathLst>
                <a:path w="10071100" h="2760345">
                  <a:moveTo>
                    <a:pt x="0" y="0"/>
                  </a:moveTo>
                  <a:lnTo>
                    <a:pt x="10071100" y="0"/>
                  </a:lnTo>
                  <a:lnTo>
                    <a:pt x="10071100" y="2760032"/>
                  </a:lnTo>
                  <a:lnTo>
                    <a:pt x="0" y="27600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9200" y="5016499"/>
              <a:ext cx="5003800" cy="23749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28600" y="1422400"/>
            <a:ext cx="6557009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Créez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dossier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mon_premier_site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Créez</a:t>
            </a:r>
            <a:r>
              <a:rPr sz="2400" spc="-3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y</a:t>
            </a:r>
            <a:r>
              <a:rPr sz="2400" spc="-3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index.html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Placez-y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second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fichier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appelé</a:t>
            </a:r>
            <a:r>
              <a:rPr sz="24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page1.html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2595" cy="433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956944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Lorsque deux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fichiers 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dans le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même répertoire,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suffit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d’appeler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 nom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comme cible.</a:t>
            </a:r>
            <a:endParaRPr sz="2400">
              <a:latin typeface="Arial MT"/>
              <a:cs typeface="Arial MT"/>
            </a:endParaRPr>
          </a:p>
          <a:p>
            <a:pPr marL="393700" marR="508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liens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relatifs, car relatifs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 dossier dans lequel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ils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 trouvent.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href="page1.html"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title="ma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1ere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page"&gt;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page&lt;/a&gt;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315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&lt;a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href="index.html"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title="accueil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site"&gt;l'accueil&lt;/a&gt;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81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7181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vers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fichier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du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même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7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premier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591" y="1728229"/>
            <a:ext cx="9399623" cy="42443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82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721464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1254760"/>
            <a:ext cx="88334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index.html, ajoutez lui un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h1 et ajoutez un lien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vers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la </a:t>
            </a:r>
            <a:r>
              <a:rPr sz="2400" spc="-6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page1.html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63600" y="4064000"/>
            <a:ext cx="8102600" cy="1930400"/>
            <a:chOff x="863600" y="4064000"/>
            <a:chExt cx="8102600" cy="19304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600" y="4064000"/>
              <a:ext cx="8102600" cy="673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62400" y="5118100"/>
              <a:ext cx="2590800" cy="876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83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779837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1254760"/>
            <a:ext cx="83934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page1.html, ajoutez lui un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h1 et ajoutez un lien de </a:t>
            </a:r>
            <a:r>
              <a:rPr sz="2400" spc="-6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retour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à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 l’index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711200" y="4114800"/>
            <a:ext cx="8496300" cy="1828800"/>
            <a:chOff x="711200" y="4114800"/>
            <a:chExt cx="8496300" cy="18288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00" y="4114800"/>
              <a:ext cx="8496300" cy="558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8000" y="4864100"/>
              <a:ext cx="1663700" cy="10795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84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4362160"/>
              <a:ext cx="10071100" cy="2506980"/>
            </a:xfrm>
            <a:custGeom>
              <a:avLst/>
              <a:gdLst/>
              <a:ahLst/>
              <a:cxnLst/>
              <a:rect l="l" t="t" r="r" b="b"/>
              <a:pathLst>
                <a:path w="10071100" h="2506979">
                  <a:moveTo>
                    <a:pt x="0" y="0"/>
                  </a:moveTo>
                  <a:lnTo>
                    <a:pt x="10071100" y="0"/>
                  </a:lnTo>
                  <a:lnTo>
                    <a:pt x="10071100" y="2506649"/>
                  </a:lnTo>
                  <a:lnTo>
                    <a:pt x="0" y="250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2900" y="15265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21361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1422400"/>
            <a:ext cx="522668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Ajoutez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répertoire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page_interne</a:t>
            </a:r>
            <a:r>
              <a:rPr sz="2400" spc="-2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Ajoutez-y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une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page2.html</a:t>
            </a:r>
            <a:r>
              <a:rPr sz="2400" spc="-2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Exercice</a:t>
            </a:r>
            <a:r>
              <a:rPr spc="-90" dirty="0"/>
              <a:t> </a:t>
            </a:r>
            <a:r>
              <a:rPr dirty="0"/>
              <a:t>!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635000" y="4648200"/>
            <a:ext cx="9004300" cy="1943100"/>
            <a:chOff x="635000" y="4648200"/>
            <a:chExt cx="9004300" cy="19431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00" y="4648200"/>
              <a:ext cx="5410200" cy="1943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3500" y="4660900"/>
              <a:ext cx="3225800" cy="18923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85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485900"/>
            <a:ext cx="9589770" cy="265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avoir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répertoires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sous-répertoires</a:t>
            </a:r>
            <a:endParaRPr sz="2400">
              <a:latin typeface="Arial MT"/>
              <a:cs typeface="Arial MT"/>
            </a:endParaRPr>
          </a:p>
          <a:p>
            <a:pPr marL="393700" marR="615950" indent="-381000">
              <a:lnSpc>
                <a:spcPct val="1458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ajoute le nom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répertoire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 descendre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 monrepertoire/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mapage.html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8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ajoute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../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remonter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trouve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dans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répertoire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1320"/>
              </a:spcBef>
            </a:pP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../index.html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86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62200" y="355600"/>
            <a:ext cx="54032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Liens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vers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autre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6587490" cy="109220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Depuis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racine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index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page2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 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page_interne/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page2.html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"&gt;page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2&lt;/a&gt;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3253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994761"/>
            <a:ext cx="8942070" cy="106680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avait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d’autres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sous-répertoires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page_interne/autre_sous_rep/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page2.html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"&gt;page</a:t>
            </a:r>
            <a:r>
              <a:rPr sz="2400" spc="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2&lt;/a&gt;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54200" y="355600"/>
            <a:ext cx="64185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Descendre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sous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1100" y="5397500"/>
            <a:ext cx="2933700" cy="431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4200" y="5422900"/>
            <a:ext cx="5181600" cy="3429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87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88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485900"/>
            <a:ext cx="4293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Depuis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page2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vers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racine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2539898"/>
            <a:ext cx="4966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../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index.html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l'accueil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&lt;/a&gt;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774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502659"/>
            <a:ext cx="83439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veut remonter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plusieurs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répertoires (autant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../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que de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répertoires: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400" y="5257698"/>
            <a:ext cx="5220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href="</a:t>
            </a:r>
            <a:r>
              <a:rPr sz="2400" b="1" spc="-5" dirty="0">
                <a:solidFill>
                  <a:srgbClr val="418DD3"/>
                </a:solidFill>
                <a:latin typeface="Arial"/>
                <a:cs typeface="Arial"/>
              </a:rPr>
              <a:t>../../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index.htm</a:t>
            </a:r>
            <a:r>
              <a:rPr sz="2400" spc="-5" dirty="0">
                <a:solidFill>
                  <a:srgbClr val="418CD3"/>
                </a:solidFill>
                <a:latin typeface="Arial MT"/>
                <a:cs typeface="Arial MT"/>
              </a:rPr>
              <a:t>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l'accueil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&lt;/a&gt;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55900" y="355600"/>
            <a:ext cx="4597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Remonter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d’un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répertoire</a:t>
            </a:r>
            <a:endParaRPr sz="30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0071100" cy="50800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7900" y="355600"/>
            <a:ext cx="307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Mon</a:t>
            </a:r>
            <a:r>
              <a:rPr sz="3000" spc="-5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premier</a:t>
            </a:r>
            <a:r>
              <a:rPr sz="3000" spc="-4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site</a:t>
            </a:r>
            <a:endParaRPr sz="3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591" y="1766329"/>
            <a:ext cx="9399623" cy="42443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89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238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60" dirty="0">
                <a:solidFill>
                  <a:srgbClr val="909090"/>
                </a:solidFill>
                <a:latin typeface="Arial MT"/>
                <a:cs typeface="Arial MT"/>
              </a:rPr>
              <a:t>11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00" y="1369161"/>
            <a:ext cx="9340850" cy="47293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319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HTML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format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éditable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dont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ont 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sens</a:t>
            </a:r>
            <a:endParaRPr sz="24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4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400" spc="-3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format</a:t>
            </a:r>
            <a:r>
              <a:rPr sz="2400" spc="-3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.html</a:t>
            </a:r>
            <a:endParaRPr sz="2400" dirty="0">
              <a:latin typeface="Arial MT"/>
              <a:cs typeface="Arial MT"/>
            </a:endParaRPr>
          </a:p>
          <a:p>
            <a:pPr marL="393700" marR="2790190" indent="-381000">
              <a:lnSpc>
                <a:spcPct val="131900"/>
              </a:lnSpc>
              <a:spcBef>
                <a:spcPts val="5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Peut contenir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 images, des liens,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médias,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400" dirty="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425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liée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via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endParaRPr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 MT"/>
              <a:cs typeface="Arial MT"/>
            </a:endParaRPr>
          </a:p>
          <a:p>
            <a:pPr marL="393700" marR="572135" indent="-381000">
              <a:lnSpc>
                <a:spcPct val="128400"/>
              </a:lnSpc>
              <a:spcBef>
                <a:spcPts val="1895"/>
              </a:spcBef>
              <a:tabLst>
                <a:tab pos="393065" algn="l"/>
              </a:tabLst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•	=&gt;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 err="1">
                <a:solidFill>
                  <a:srgbClr val="585858"/>
                </a:solidFill>
                <a:latin typeface="Arial MT"/>
                <a:cs typeface="Arial MT"/>
              </a:rPr>
              <a:t>ouvrez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fr-FR" sz="2400" u="heavy" spc="-10" dirty="0" smtClean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www.rolland-dev.fr</a:t>
            </a:r>
            <a:r>
              <a:rPr sz="2400" spc="-5" dirty="0" smtClean="0">
                <a:solidFill>
                  <a:srgbClr val="C24E06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Firefox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faites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CTRL</a:t>
            </a:r>
            <a:r>
              <a:rPr sz="2400" spc="-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+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U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au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clavier</a:t>
            </a:r>
            <a:endParaRPr sz="24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9900" y="355600"/>
            <a:ext cx="4104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Une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page</a:t>
            </a:r>
            <a:r>
              <a:rPr sz="3000" spc="-20" dirty="0">
                <a:solidFill>
                  <a:srgbClr val="585858"/>
                </a:solidFill>
              </a:rPr>
              <a:t> Web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c’est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…</a:t>
            </a:r>
            <a:endParaRPr sz="30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400" y="2273300"/>
            <a:ext cx="1562100" cy="199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491805"/>
              <a:ext cx="10071100" cy="2880360"/>
            </a:xfrm>
            <a:custGeom>
              <a:avLst/>
              <a:gdLst/>
              <a:ahLst/>
              <a:cxnLst/>
              <a:rect l="l" t="t" r="r" b="b"/>
              <a:pathLst>
                <a:path w="10071100" h="2880360">
                  <a:moveTo>
                    <a:pt x="0" y="0"/>
                  </a:moveTo>
                  <a:lnTo>
                    <a:pt x="10071100" y="0"/>
                  </a:lnTo>
                  <a:lnTo>
                    <a:pt x="10071100" y="2880321"/>
                  </a:lnTo>
                  <a:lnTo>
                    <a:pt x="0" y="2880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600" y="1254760"/>
            <a:ext cx="901065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index.html et ajoutez un lien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vers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la page page2.html du </a:t>
            </a:r>
            <a:r>
              <a:rPr sz="2400" spc="-6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sous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 dossier page_interne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749300" y="3797300"/>
            <a:ext cx="8686800" cy="2298700"/>
            <a:chOff x="749300" y="3797300"/>
            <a:chExt cx="8686800" cy="22987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300" y="3797300"/>
              <a:ext cx="8686800" cy="736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100" y="5092700"/>
              <a:ext cx="3581400" cy="4699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5200" y="4838700"/>
              <a:ext cx="2400300" cy="1257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90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71100" cy="7556500"/>
            <a:chOff x="0" y="0"/>
            <a:chExt cx="10071100" cy="755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071100" cy="7556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563814"/>
              <a:ext cx="10071100" cy="2880360"/>
            </a:xfrm>
            <a:custGeom>
              <a:avLst/>
              <a:gdLst/>
              <a:ahLst/>
              <a:cxnLst/>
              <a:rect l="l" t="t" r="r" b="b"/>
              <a:pathLst>
                <a:path w="10071100" h="2880360">
                  <a:moveTo>
                    <a:pt x="0" y="0"/>
                  </a:moveTo>
                  <a:lnTo>
                    <a:pt x="10071100" y="0"/>
                  </a:lnTo>
                  <a:lnTo>
                    <a:pt x="10071100" y="2880321"/>
                  </a:lnTo>
                  <a:lnTo>
                    <a:pt x="0" y="28803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600" y="1254760"/>
            <a:ext cx="877443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45800"/>
              </a:lnSpc>
              <a:spcBef>
                <a:spcPts val="10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Ouvrez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page2.html, ajoutez lui un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titre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h1 et ajoutez un lien de </a:t>
            </a:r>
            <a:r>
              <a:rPr sz="2400" spc="-65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retour</a:t>
            </a:r>
            <a:r>
              <a:rPr sz="2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vers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 l'accueil</a:t>
            </a:r>
            <a:r>
              <a:rPr sz="2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(index.html)</a:t>
            </a:r>
            <a:r>
              <a:rPr sz="2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en</a:t>
            </a:r>
            <a:r>
              <a:rPr sz="2400" spc="-1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remontant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 d'un</a:t>
            </a:r>
            <a:r>
              <a:rPr sz="2400" spc="-1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dossier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27500" y="330200"/>
            <a:ext cx="1826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Exercice</a:t>
            </a:r>
            <a:r>
              <a:rPr sz="3000" spc="-90" dirty="0"/>
              <a:t> </a:t>
            </a:r>
            <a:r>
              <a:rPr sz="3000" dirty="0"/>
              <a:t>!</a:t>
            </a:r>
            <a:endParaRPr sz="3000"/>
          </a:p>
        </p:txBody>
      </p:sp>
      <p:grpSp>
        <p:nvGrpSpPr>
          <p:cNvPr id="7" name="object 7"/>
          <p:cNvGrpSpPr/>
          <p:nvPr/>
        </p:nvGrpSpPr>
        <p:grpSpPr>
          <a:xfrm>
            <a:off x="927100" y="4140200"/>
            <a:ext cx="8001000" cy="2120900"/>
            <a:chOff x="927100" y="4140200"/>
            <a:chExt cx="8001000" cy="21209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100" y="4140200"/>
              <a:ext cx="8001000" cy="7747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5500" y="5308600"/>
              <a:ext cx="1358900" cy="9525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91</a:t>
            </a:fld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92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18260"/>
            <a:ext cx="899160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</a:pP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L’attribut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target="_blank"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d’ouvrir un lien dans une nouvelle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fenêtre/onglet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en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fonction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du navigateur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5134" y="3073298"/>
            <a:ext cx="5186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href="index.html"</a:t>
            </a:r>
            <a:r>
              <a:rPr sz="2400" spc="-25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B00A"/>
                </a:solidFill>
                <a:latin typeface="Arial MT"/>
                <a:cs typeface="Arial MT"/>
              </a:rPr>
              <a:t>target=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"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_blank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"</a:t>
            </a:r>
            <a:r>
              <a:rPr sz="2400" spc="-3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&gt;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00" y="37744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400" y="3670300"/>
            <a:ext cx="774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Laisser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l'utilisateur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garder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contrôle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son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r>
              <a:rPr sz="2400" spc="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39900" y="355600"/>
            <a:ext cx="665225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Ouvrir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dans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nouvel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onglet</a:t>
            </a:r>
            <a:endParaRPr sz="3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900" y="15900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00" y="7248624"/>
            <a:ext cx="189230" cy="13906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"/>
              </a:spcBef>
            </a:pPr>
            <a:fld id="{81D60167-4931-47E6-BA6A-407CBD079E47}" type="slidenum"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93</a:t>
            </a:fld>
            <a:endParaRPr sz="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0400" y="1369161"/>
            <a:ext cx="8554085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9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Comme dans 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Word,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renvoyer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l’utilisateur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l’intérieur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d’une page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900" y="26187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400" y="2334260"/>
            <a:ext cx="8493125" cy="22225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2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définie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id="ancre_du_lien"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400" spc="-1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href="#ancre_du_lien"&gt;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ts val="4400"/>
              </a:lnSpc>
              <a:spcBef>
                <a:spcPts val="100"/>
              </a:spcBef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Utilisé pour les liens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« retour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en haut de page », wikipedia, etc.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585858"/>
                </a:solidFill>
                <a:latin typeface="Arial MT"/>
                <a:cs typeface="Arial MT"/>
              </a:rPr>
              <a:t>L’ancre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apparaît dans l’url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" y="3164839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" y="37109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900" y="4269740"/>
            <a:ext cx="10858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5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58900" y="355600"/>
            <a:ext cx="74174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Des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«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internes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»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ou</a:t>
            </a:r>
            <a:r>
              <a:rPr sz="3000" spc="-1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ancres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internes</a:t>
            </a:r>
            <a:endParaRPr sz="3000"/>
          </a:p>
        </p:txBody>
      </p:sp>
      <p:sp>
        <p:nvSpPr>
          <p:cNvPr id="11" name="ZoneTexte 10"/>
          <p:cNvSpPr txBox="1"/>
          <p:nvPr/>
        </p:nvSpPr>
        <p:spPr>
          <a:xfrm>
            <a:off x="451485" y="4997450"/>
            <a:ext cx="565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&lt;h1 id=« ancre_1 »&gt; mon titre &lt;/h1&gt; : en bas de ma  page</a:t>
            </a:r>
          </a:p>
          <a:p>
            <a:endParaRPr lang="fr-FR" dirty="0"/>
          </a:p>
          <a:p>
            <a:r>
              <a:rPr lang="fr-FR" dirty="0" smtClean="0"/>
              <a:t>&lt;a </a:t>
            </a:r>
            <a:r>
              <a:rPr lang="fr-FR" dirty="0" err="1" smtClean="0"/>
              <a:t>href</a:t>
            </a:r>
            <a:r>
              <a:rPr lang="fr-FR" dirty="0" smtClean="0"/>
              <a:t>=« #ancre_1 »&gt;mon titre&lt;/a&gt; : en haut de page</a:t>
            </a:r>
            <a:endParaRPr lang="fr-FR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00" y="1644599"/>
            <a:ext cx="9842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5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500" y="1412422"/>
            <a:ext cx="5629275" cy="22993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41900"/>
              </a:lnSpc>
              <a:spcBef>
                <a:spcPts val="120"/>
              </a:spcBef>
            </a:pPr>
            <a:r>
              <a:rPr sz="2100" spc="5" dirty="0">
                <a:solidFill>
                  <a:srgbClr val="E46C0A"/>
                </a:solidFill>
                <a:latin typeface="Arial MT"/>
                <a:cs typeface="Arial MT"/>
              </a:rPr>
              <a:t>&lt;a href="</a:t>
            </a:r>
            <a:r>
              <a:rPr sz="2100" spc="5" dirty="0">
                <a:solidFill>
                  <a:srgbClr val="418DD3"/>
                </a:solidFill>
                <a:latin typeface="Arial MT"/>
                <a:cs typeface="Arial MT"/>
                <a:hlinkClick r:id="rId2"/>
              </a:rPr>
              <a:t>mailto:</a:t>
            </a:r>
            <a:r>
              <a:rPr sz="2100" spc="5" dirty="0">
                <a:solidFill>
                  <a:srgbClr val="E46C0A"/>
                </a:solidFill>
                <a:latin typeface="Arial MT"/>
                <a:cs typeface="Arial MT"/>
                <a:hlinkClick r:id="rId2"/>
              </a:rPr>
              <a:t>monmail@gmail.com"&gt;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100" spc="-5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un lien qui ouvrira automatiquement </a:t>
            </a:r>
            <a:r>
              <a:rPr sz="21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100" spc="-5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client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mail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de la personne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(à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éviter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car mail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dur donc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récupérable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spam =&gt; formulaire </a:t>
            </a:r>
            <a:r>
              <a:rPr sz="2100" spc="-57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1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585858"/>
                </a:solidFill>
                <a:latin typeface="Arial MT"/>
                <a:cs typeface="Arial MT"/>
              </a:rPr>
              <a:t>contact</a:t>
            </a:r>
            <a:r>
              <a:rPr sz="2100" dirty="0">
                <a:solidFill>
                  <a:srgbClr val="585858"/>
                </a:solidFill>
                <a:latin typeface="Arial MT"/>
                <a:cs typeface="Arial MT"/>
              </a:rPr>
              <a:t> )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400" y="4489399"/>
            <a:ext cx="9842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5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500" y="4257223"/>
            <a:ext cx="5530850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2900"/>
              </a:lnSpc>
              <a:spcBef>
                <a:spcPts val="95"/>
              </a:spcBef>
            </a:pPr>
            <a:r>
              <a:rPr sz="2100" spc="5" dirty="0">
                <a:solidFill>
                  <a:srgbClr val="E46C0A"/>
                </a:solidFill>
                <a:latin typeface="Arial MT"/>
                <a:cs typeface="Arial MT"/>
              </a:rPr>
              <a:t>&lt;a </a:t>
            </a:r>
            <a:r>
              <a:rPr sz="2100" dirty="0">
                <a:solidFill>
                  <a:srgbClr val="E46C0A"/>
                </a:solidFill>
                <a:latin typeface="Arial MT"/>
                <a:cs typeface="Arial MT"/>
              </a:rPr>
              <a:t>href="</a:t>
            </a:r>
            <a:r>
              <a:rPr sz="2100" dirty="0">
                <a:solidFill>
                  <a:srgbClr val="418DD3"/>
                </a:solidFill>
                <a:latin typeface="Arial MT"/>
                <a:cs typeface="Arial MT"/>
              </a:rPr>
              <a:t>tel:</a:t>
            </a:r>
            <a:r>
              <a:rPr sz="2100" dirty="0">
                <a:solidFill>
                  <a:srgbClr val="E46C0A"/>
                </a:solidFill>
                <a:latin typeface="Arial MT"/>
                <a:cs typeface="Arial MT"/>
              </a:rPr>
              <a:t>13371337"&gt; </a:t>
            </a:r>
            <a:r>
              <a:rPr sz="2100" dirty="0">
                <a:solidFill>
                  <a:srgbClr val="4C4C4C"/>
                </a:solidFill>
                <a:latin typeface="Arial MT"/>
                <a:cs typeface="Arial MT"/>
              </a:rPr>
              <a:t>: permet de définir un </a:t>
            </a:r>
            <a:r>
              <a:rPr sz="2100" spc="-57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4C4C4C"/>
                </a:solidFill>
                <a:latin typeface="Arial MT"/>
                <a:cs typeface="Arial MT"/>
              </a:rPr>
              <a:t>numéro</a:t>
            </a:r>
            <a:r>
              <a:rPr sz="21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4C4C4C"/>
                </a:solidFill>
                <a:latin typeface="Arial MT"/>
                <a:cs typeface="Arial MT"/>
              </a:rPr>
              <a:t>de </a:t>
            </a:r>
            <a:r>
              <a:rPr sz="2100" spc="5" dirty="0">
                <a:solidFill>
                  <a:srgbClr val="4C4C4C"/>
                </a:solidFill>
                <a:latin typeface="Arial MT"/>
                <a:cs typeface="Arial MT"/>
              </a:rPr>
              <a:t>téléphone</a:t>
            </a:r>
            <a:r>
              <a:rPr sz="21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100" spc="5" dirty="0">
                <a:solidFill>
                  <a:srgbClr val="4C4C4C"/>
                </a:solidFill>
                <a:latin typeface="Arial MT"/>
                <a:cs typeface="Arial MT"/>
              </a:rPr>
              <a:t>à</a:t>
            </a:r>
            <a:r>
              <a:rPr sz="2100" dirty="0">
                <a:solidFill>
                  <a:srgbClr val="4C4C4C"/>
                </a:solidFill>
                <a:latin typeface="Arial MT"/>
                <a:cs typeface="Arial MT"/>
              </a:rPr>
              <a:t> appeler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74900" y="355600"/>
            <a:ext cx="5384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585858"/>
                </a:solidFill>
              </a:rPr>
              <a:t>Un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lien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vers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une</a:t>
            </a:r>
            <a:r>
              <a:rPr sz="3000" spc="-20" dirty="0">
                <a:solidFill>
                  <a:srgbClr val="585858"/>
                </a:solidFill>
              </a:rPr>
              <a:t> </a:t>
            </a:r>
            <a:r>
              <a:rPr sz="3000" spc="-5" dirty="0">
                <a:solidFill>
                  <a:srgbClr val="585858"/>
                </a:solidFill>
              </a:rPr>
              <a:t>adresse</a:t>
            </a:r>
            <a:r>
              <a:rPr sz="3000" spc="-1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mail</a:t>
            </a:r>
            <a:endParaRPr sz="3000"/>
          </a:p>
        </p:txBody>
      </p:sp>
      <p:grpSp>
        <p:nvGrpSpPr>
          <p:cNvPr id="9" name="object 9"/>
          <p:cNvGrpSpPr/>
          <p:nvPr/>
        </p:nvGrpSpPr>
        <p:grpSpPr>
          <a:xfrm>
            <a:off x="6953606" y="1625600"/>
            <a:ext cx="2406650" cy="4241800"/>
            <a:chOff x="6953606" y="1625600"/>
            <a:chExt cx="2406650" cy="424180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299" y="1625600"/>
              <a:ext cx="2387600" cy="4241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971608" y="4572247"/>
              <a:ext cx="863600" cy="360680"/>
            </a:xfrm>
            <a:custGeom>
              <a:avLst/>
              <a:gdLst/>
              <a:ahLst/>
              <a:cxnLst/>
              <a:rect l="l" t="t" r="r" b="b"/>
              <a:pathLst>
                <a:path w="863600" h="360679">
                  <a:moveTo>
                    <a:pt x="60058" y="0"/>
                  </a:moveTo>
                  <a:lnTo>
                    <a:pt x="803529" y="0"/>
                  </a:lnTo>
                  <a:lnTo>
                    <a:pt x="826909" y="4719"/>
                  </a:lnTo>
                  <a:lnTo>
                    <a:pt x="846004" y="17589"/>
                  </a:lnTo>
                  <a:lnTo>
                    <a:pt x="858878" y="36679"/>
                  </a:lnTo>
                  <a:lnTo>
                    <a:pt x="863600" y="60058"/>
                  </a:lnTo>
                  <a:lnTo>
                    <a:pt x="863600" y="300304"/>
                  </a:lnTo>
                  <a:lnTo>
                    <a:pt x="858878" y="323682"/>
                  </a:lnTo>
                  <a:lnTo>
                    <a:pt x="846004" y="342773"/>
                  </a:lnTo>
                  <a:lnTo>
                    <a:pt x="826909" y="355643"/>
                  </a:lnTo>
                  <a:lnTo>
                    <a:pt x="803529" y="360362"/>
                  </a:lnTo>
                  <a:lnTo>
                    <a:pt x="60058" y="360362"/>
                  </a:lnTo>
                  <a:lnTo>
                    <a:pt x="36679" y="355643"/>
                  </a:lnTo>
                  <a:lnTo>
                    <a:pt x="17589" y="342773"/>
                  </a:lnTo>
                  <a:lnTo>
                    <a:pt x="4719" y="323682"/>
                  </a:lnTo>
                  <a:lnTo>
                    <a:pt x="0" y="300304"/>
                  </a:lnTo>
                  <a:lnTo>
                    <a:pt x="0" y="60058"/>
                  </a:lnTo>
                  <a:lnTo>
                    <a:pt x="4719" y="36679"/>
                  </a:lnTo>
                  <a:lnTo>
                    <a:pt x="17589" y="17589"/>
                  </a:lnTo>
                  <a:lnTo>
                    <a:pt x="36679" y="4719"/>
                  </a:lnTo>
                  <a:lnTo>
                    <a:pt x="60058" y="0"/>
                  </a:lnTo>
                  <a:close/>
                </a:path>
              </a:pathLst>
            </a:custGeom>
            <a:ln w="36004">
              <a:solidFill>
                <a:srgbClr val="6B00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71100" cy="75565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800" y="4190301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2800" y="4269049"/>
            <a:ext cx="7245984" cy="11430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7239000"/>
            <a:ext cx="1949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09090"/>
                </a:solidFill>
                <a:latin typeface="Arial MT"/>
                <a:cs typeface="Arial MT"/>
              </a:rPr>
              <a:t>102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0600" y="2489200"/>
            <a:ext cx="5647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</a:t>
            </a:r>
            <a:r>
              <a:rPr spc="-35" dirty="0"/>
              <a:t> </a:t>
            </a:r>
            <a:r>
              <a:rPr spc="-5" dirty="0"/>
              <a:t>éléments</a:t>
            </a:r>
            <a:r>
              <a:rPr spc="-35" dirty="0"/>
              <a:t> </a:t>
            </a:r>
            <a:r>
              <a:rPr dirty="0"/>
              <a:t>de</a:t>
            </a:r>
            <a:r>
              <a:rPr spc="-30" dirty="0"/>
              <a:t> </a:t>
            </a:r>
            <a:r>
              <a:rPr dirty="0"/>
              <a:t>liste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2100" y="203200"/>
            <a:ext cx="4415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25" dirty="0"/>
              <a:t> </a:t>
            </a:r>
            <a:r>
              <a:rPr sz="2400" dirty="0"/>
              <a:t>listes</a:t>
            </a:r>
            <a:r>
              <a:rPr sz="2400" spc="-25" dirty="0"/>
              <a:t> </a:t>
            </a:r>
            <a:r>
              <a:rPr sz="2400" dirty="0"/>
              <a:t>non</a:t>
            </a:r>
            <a:r>
              <a:rPr sz="2400" spc="-25" dirty="0"/>
              <a:t> </a:t>
            </a:r>
            <a:r>
              <a:rPr sz="2400" dirty="0"/>
              <a:t>ordonnées</a:t>
            </a:r>
            <a:r>
              <a:rPr sz="2400" spc="-25" dirty="0"/>
              <a:t> </a:t>
            </a:r>
            <a:r>
              <a:rPr sz="2400" dirty="0"/>
              <a:t>&lt;ul&gt;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4005" y="5278581"/>
            <a:ext cx="2153855" cy="8758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4900" y="1257300"/>
            <a:ext cx="5638800" cy="177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333230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&lt;ul&gt;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liste non ordonnée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(unordered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list).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l’ouvrir en début de liste et la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après le dernier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 la liste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1400" y="355600"/>
            <a:ext cx="5512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non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ordonnées</a:t>
            </a:r>
            <a:r>
              <a:rPr sz="3000" spc="-2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&lt;ul&gt;</a:t>
            </a:r>
            <a:endParaRPr sz="3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0071100" cy="4068445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600" y="203200"/>
            <a:ext cx="3771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Les</a:t>
            </a:r>
            <a:r>
              <a:rPr sz="2400" spc="-35" dirty="0"/>
              <a:t> </a:t>
            </a:r>
            <a:r>
              <a:rPr sz="2400" dirty="0"/>
              <a:t>listes</a:t>
            </a:r>
            <a:r>
              <a:rPr sz="2400" spc="-30" dirty="0"/>
              <a:t> </a:t>
            </a:r>
            <a:r>
              <a:rPr sz="2400" dirty="0"/>
              <a:t>ordonnées</a:t>
            </a:r>
            <a:r>
              <a:rPr sz="2400" spc="-30" dirty="0"/>
              <a:t> </a:t>
            </a:r>
            <a:r>
              <a:rPr sz="2400" dirty="0"/>
              <a:t>&lt;ol&gt;</a:t>
            </a:r>
            <a:endParaRPr sz="24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5711" y="5327173"/>
            <a:ext cx="2770303" cy="7205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22500" y="1333500"/>
            <a:ext cx="5638800" cy="16129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1318260"/>
            <a:ext cx="9434195" cy="22225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93700" marR="5080" indent="-381000">
              <a:lnSpc>
                <a:spcPct val="144100"/>
              </a:lnSpc>
              <a:spcBef>
                <a:spcPts val="15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 balise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&lt;ol&gt;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une liste ordonnée et numérotée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 (par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défaut dans le navigateur).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l’ouvrir en début de liste et la </a:t>
            </a:r>
            <a:r>
              <a:rPr sz="2400" spc="-65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fermer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après le dernier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 de 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liste.</a:t>
            </a:r>
            <a:endParaRPr sz="240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1920"/>
              </a:spcBef>
              <a:buChar char="•"/>
              <a:tabLst>
                <a:tab pos="393065" algn="l"/>
                <a:tab pos="393700" algn="l"/>
              </a:tabLst>
            </a:pP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37B09"/>
                </a:solidFill>
                <a:latin typeface="Arial"/>
                <a:cs typeface="Arial"/>
              </a:rPr>
              <a:t>&lt;li&gt;</a:t>
            </a:r>
            <a:r>
              <a:rPr sz="2400" b="1" spc="-5" dirty="0">
                <a:solidFill>
                  <a:srgbClr val="F37B0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 UN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400" spc="-1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Arial MT"/>
                <a:cs typeface="Arial MT"/>
              </a:rPr>
              <a:t>liste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5100" y="355600"/>
            <a:ext cx="47078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solidFill>
                  <a:srgbClr val="585858"/>
                </a:solidFill>
              </a:rPr>
              <a:t>Les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listes</a:t>
            </a:r>
            <a:r>
              <a:rPr sz="3000" spc="-30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ordonnées</a:t>
            </a:r>
            <a:r>
              <a:rPr sz="3000" spc="-35" dirty="0">
                <a:solidFill>
                  <a:srgbClr val="585858"/>
                </a:solidFill>
              </a:rPr>
              <a:t> </a:t>
            </a:r>
            <a:r>
              <a:rPr sz="3000" dirty="0">
                <a:solidFill>
                  <a:srgbClr val="585858"/>
                </a:solidFill>
              </a:rPr>
              <a:t>&lt;ol&gt;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7246</TotalTime>
  <Words>12370</Words>
  <Application>Microsoft Office PowerPoint</Application>
  <PresentationFormat>Personnalisé</PresentationFormat>
  <Paragraphs>1990</Paragraphs>
  <Slides>362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362</vt:i4>
      </vt:variant>
    </vt:vector>
  </HeadingPairs>
  <TitlesOfParts>
    <vt:vector size="363" baseType="lpstr">
      <vt:lpstr>Office Theme</vt:lpstr>
      <vt:lpstr>Présentation PowerPoint</vt:lpstr>
      <vt:lpstr>Description du cours</vt:lpstr>
      <vt:lpstr>Programme initiation au HTML</vt:lpstr>
      <vt:lpstr>Programme initiation au HTML</vt:lpstr>
      <vt:lpstr>Programme initiation au CSS</vt:lpstr>
      <vt:lpstr>Programme initiation au CSS</vt:lpstr>
      <vt:lpstr>Programme initiation au CSS</vt:lpstr>
      <vt:lpstr>Les bases d’un site web</vt:lpstr>
      <vt:lpstr>Une page Web c’est …</vt:lpstr>
      <vt:lpstr>Un site Web c’est ...</vt:lpstr>
      <vt:lpstr>Mais pas que ...</vt:lpstr>
      <vt:lpstr>Mettre son site en ligne</vt:lpstr>
      <vt:lpstr>Le principe de « serveur web »</vt:lpstr>
      <vt:lpstr>Transférer un fichier sur le serveur</vt:lpstr>
      <vt:lpstr>Présentation PowerPoint</vt:lpstr>
      <vt:lpstr>Le client FTP</vt:lpstr>
      <vt:lpstr>Le HTML - généralités</vt:lpstr>
      <vt:lpstr>HTML : définition</vt:lpstr>
      <vt:lpstr>Le W3C</vt:lpstr>
      <vt:lpstr>Générer du HTML avec un éditeur</vt:lpstr>
      <vt:lpstr>Brackets.io</vt:lpstr>
      <vt:lpstr>Atom</vt:lpstr>
      <vt:lpstr>Les éditeurs de texte plus avancés et spécialisés</vt:lpstr>
      <vt:lpstr>D’autres éditeurs</vt:lpstr>
      <vt:lpstr>Générer du HTML depuis un CMS</vt:lpstr>
      <vt:lpstr>Générer du HTML depuis un langage côté serveur</vt:lpstr>
      <vt:lpstr>Présentation PowerPoint</vt:lpstr>
      <vt:lpstr>La syntaxe HTML : balises,  éléments et attributs</vt:lpstr>
      <vt:lpstr>Le principe de balise</vt:lpstr>
      <vt:lpstr>Le principe de balise</vt:lpstr>
      <vt:lpstr>Le principe de balise</vt:lpstr>
      <vt:lpstr>Le principe de balise</vt:lpstr>
      <vt:lpstr>Attributs et valeurs</vt:lpstr>
      <vt:lpstr>Attributs et valeurs</vt:lpstr>
      <vt:lpstr>Exemples d’attributs</vt:lpstr>
      <vt:lpstr>Exemples d’attributs</vt:lpstr>
      <vt:lpstr>Doctype, html, body : structure  d'un document valide</vt:lpstr>
      <vt:lpstr>Présentation PowerPoint</vt:lpstr>
      <vt:lpstr>La notion de doctype</vt:lpstr>
      <vt:lpstr>Le doctype HTML5</vt:lpstr>
      <vt:lpstr>La balise &lt;html&gt;</vt:lpstr>
      <vt:lpstr>L'attribut lang</vt:lpstr>
      <vt:lpstr>La balise &lt;head&gt;</vt:lpstr>
      <vt:lpstr>La balise &lt;title&gt;</vt:lpstr>
      <vt:lpstr>La balise &lt;head&gt; : les balises meta</vt:lpstr>
      <vt:lpstr>Présentation PowerPoint</vt:lpstr>
      <vt:lpstr>La balise &lt;body&gt;</vt:lpstr>
      <vt:lpstr>En résumé</vt:lpstr>
      <vt:lpstr>C’est valide !</vt:lpstr>
      <vt:lpstr>Les commentaires dans le HTML</vt:lpstr>
      <vt:lpstr>Les éléments de structuration  du contenu</vt:lpstr>
      <vt:lpstr>La balise « division » &lt;div&gt;</vt:lpstr>
      <vt:lpstr>La balise « division » &lt;div&gt;</vt:lpstr>
      <vt:lpstr>Grille en div</vt:lpstr>
      <vt:lpstr>La balise paragraphe &lt;p&gt;</vt:lpstr>
      <vt:lpstr>La balise paragraphe &lt;p&gt;</vt:lpstr>
      <vt:lpstr>Espaces insécables</vt:lpstr>
      <vt:lpstr>D'autres entités HTML</vt:lpstr>
      <vt:lpstr>Les titres h1 – h6</vt:lpstr>
      <vt:lpstr>Les titres h1 – h6</vt:lpstr>
      <vt:lpstr>Blockquote, une citation</vt:lpstr>
      <vt:lpstr>Blockquote, une citation</vt:lpstr>
      <vt:lpstr>Exemple de blockquote stylée</vt:lpstr>
      <vt:lpstr>Les éléments de « mise en  forme » de texte</vt:lpstr>
      <vt:lpstr>Éléments en ligne « inline »</vt:lpstr>
      <vt:lpstr>L’ élément &lt;strong&gt;</vt:lpstr>
      <vt:lpstr>L’ élément &lt;strong&gt;</vt:lpstr>
      <vt:lpstr>L’ élément &lt;em&gt;</vt:lpstr>
      <vt:lpstr>L’ élément &lt;em&gt;</vt:lpstr>
      <vt:lpstr>L’ élément &lt;span&gt;</vt:lpstr>
      <vt:lpstr>L’ élément &lt;span&gt;</vt:lpstr>
      <vt:lpstr>D’autres éléments</vt:lpstr>
      <vt:lpstr>Les liens dans les documents  HTML</vt:lpstr>
      <vt:lpstr>Fonction d'un lien</vt:lpstr>
      <vt:lpstr>La balise &lt;a&gt;</vt:lpstr>
      <vt:lpstr>La balise &lt;a&gt; pour les liens</vt:lpstr>
      <vt:lpstr>Lien externe vers un autre site</vt:lpstr>
      <vt:lpstr>Liens internes et hiérarchisation du site</vt:lpstr>
      <vt:lpstr>Liens internes et hiérarchisation du site</vt:lpstr>
      <vt:lpstr>Exercice !</vt:lpstr>
      <vt:lpstr>Lien vers un fichier du même répertoire</vt:lpstr>
      <vt:lpstr>Mon premier site</vt:lpstr>
      <vt:lpstr>Exercice !</vt:lpstr>
      <vt:lpstr>Exercice !</vt:lpstr>
      <vt:lpstr>Exercice !</vt:lpstr>
      <vt:lpstr>Liens vers un autre répertoire</vt:lpstr>
      <vt:lpstr>Descendre dans un sous répertoire</vt:lpstr>
      <vt:lpstr>Remonter d’un répertoire</vt:lpstr>
      <vt:lpstr>Mon premier site</vt:lpstr>
      <vt:lpstr>Exercice !</vt:lpstr>
      <vt:lpstr>Exercice !</vt:lpstr>
      <vt:lpstr>Ouvrir un lien dans un nouvel onglet</vt:lpstr>
      <vt:lpstr>Des liens « internes » ou ancres internes</vt:lpstr>
      <vt:lpstr>Un lien vers une adresse mail</vt:lpstr>
      <vt:lpstr>Les éléments de liste</vt:lpstr>
      <vt:lpstr>Les listes non ordonnées &lt;ul&gt;</vt:lpstr>
      <vt:lpstr>Les listes non ordonnées &lt;ul&gt;</vt:lpstr>
      <vt:lpstr>Les listes ordonnées &lt;ol&gt;</vt:lpstr>
      <vt:lpstr>Les listes ordonnées &lt;ol&gt;</vt:lpstr>
      <vt:lpstr>Contenu d’une liste</vt:lpstr>
      <vt:lpstr>Exemple d’imbrication</vt:lpstr>
      <vt:lpstr>Exemple d’imbrication</vt:lpstr>
      <vt:lpstr>Les listes en pratique – les onglets</vt:lpstr>
      <vt:lpstr>Les listes en pratique – les navigations</vt:lpstr>
      <vt:lpstr>Les listes en pratique –  les navigations</vt:lpstr>
      <vt:lpstr>Ajouter des images avec la  balise &lt;img&gt;</vt:lpstr>
      <vt:lpstr>Le format JPEG- Joint Photographic Experts Group</vt:lpstr>
      <vt:lpstr>Le format GIF - Graphics Interchange Format</vt:lpstr>
      <vt:lpstr>Présentation PowerPoint</vt:lpstr>
      <vt:lpstr>Le format PNG - Portable Network Graphics</vt:lpstr>
      <vt:lpstr>En résumé</vt:lpstr>
      <vt:lpstr>Compresser une image JPEG outils</vt:lpstr>
      <vt:lpstr>La balise &lt;img&gt;</vt:lpstr>
      <vt:lpstr>La balise &lt;img&gt; et source de l'image</vt:lpstr>
      <vt:lpstr>La balise &lt;img&gt; et attribut « alt »</vt:lpstr>
      <vt:lpstr>La balise &lt;img&gt; et attribut « alt »</vt:lpstr>
      <vt:lpstr>Attributs width et height</vt:lpstr>
      <vt:lpstr>Exemple</vt:lpstr>
      <vt:lpstr>L'attribut title</vt:lpstr>
      <vt:lpstr>Bonus : intégrer une vidéo</vt:lpstr>
      <vt:lpstr>Bonus : intégrer une vidéo</vt:lpstr>
      <vt:lpstr>Bonus : intégrer du son</vt:lpstr>
      <vt:lpstr>Bonus : intégrer du son</vt:lpstr>
      <vt:lpstr>D’autres types d’iframe</vt:lpstr>
      <vt:lpstr>Les tableaux HTML</vt:lpstr>
      <vt:lpstr>Les tableaux, introduction</vt:lpstr>
      <vt:lpstr>Créer un tableau : &lt;table&gt;</vt:lpstr>
      <vt:lpstr>Exemple de tableau simple</vt:lpstr>
      <vt:lpstr>Exemple de tableau simple</vt:lpstr>
      <vt:lpstr>Un avant-goût de CSS</vt:lpstr>
      <vt:lpstr>Ajouter une entête avec &lt;th&gt;</vt:lpstr>
      <vt:lpstr>Ajouter un titre au  tableau</vt:lpstr>
      <vt:lpstr>Bonus - Fusion de  cellules</vt:lpstr>
      <vt:lpstr>Bonus - Fusion de  lignes</vt:lpstr>
      <vt:lpstr>Les formulaires</vt:lpstr>
      <vt:lpstr>Les formulaires sont partout autour de nous</vt:lpstr>
      <vt:lpstr>La balise &lt;form&gt;</vt:lpstr>
      <vt:lpstr>Exemple de la balise form en action</vt:lpstr>
      <vt:lpstr>La zone de texte monoligne &lt;input&gt;</vt:lpstr>
      <vt:lpstr>Le label</vt:lpstr>
      <vt:lpstr>Associer le label au champ</vt:lpstr>
      <vt:lpstr>L'attribut « value »</vt:lpstr>
      <vt:lpstr>L'attribut « value »</vt:lpstr>
      <vt:lpstr>En résumé pour n'importe quel champ il faut toujours au  moins</vt:lpstr>
      <vt:lpstr>Présentation PowerPoint</vt:lpstr>
      <vt:lpstr>Les placeholder (ne sont pas des labels ! )</vt:lpstr>
      <vt:lpstr>Zone de texte multiligne &lt;textarea&gt;</vt:lpstr>
      <vt:lpstr>Attributs utiles pour textarea</vt:lpstr>
      <vt:lpstr>Les cases à cocher &lt;input type="checkbox"&gt;</vt:lpstr>
      <vt:lpstr>Les cases à cocher &lt;input type="checkbox"&gt;</vt:lpstr>
      <vt:lpstr>Les cases à cocher &lt;input type="checkbox"&gt;</vt:lpstr>
      <vt:lpstr>Les boutons radio &lt;input type="radio"&gt;</vt:lpstr>
      <vt:lpstr>Les boutons radio &lt;input type="radio"&gt;</vt:lpstr>
      <vt:lpstr>Groupe de boutons radio</vt:lpstr>
      <vt:lpstr>Les listes déroulantes &lt;select&gt;</vt:lpstr>
      <vt:lpstr>Les listes déroulantes &lt;select&gt;</vt:lpstr>
      <vt:lpstr>Bouton d’envoi input type="submit"</vt:lpstr>
      <vt:lpstr>Petit résumé des  champs</vt:lpstr>
      <vt:lpstr>Bouton de reset, input type="reset"</vt:lpstr>
      <vt:lpstr>Bouton &lt;button type="button"&gt;</vt:lpstr>
      <vt:lpstr>Bouton &lt;button type="button"&gt;</vt:lpstr>
      <vt:lpstr>Désactiver un champ : disabled="disabled"</vt:lpstr>
      <vt:lpstr>Présentation PowerPoint</vt:lpstr>
      <vt:lpstr>Présentation PowerPoint</vt:lpstr>
      <vt:lpstr>Uploader un fichier : type = file</vt:lpstr>
      <vt:lpstr>Cacher un champ type="hidden"</vt:lpstr>
      <vt:lpstr>Liste non exhaustive de quelques balises</vt:lpstr>
      <vt:lpstr>CSS : Introduction et notions de base</vt:lpstr>
      <vt:lpstr>CSS : Cascading Style Sheets</vt:lpstr>
      <vt:lpstr>En bref</vt:lpstr>
      <vt:lpstr>Un peu d’histoire</vt:lpstr>
      <vt:lpstr>Différents rendus entre les navigateurs</vt:lpstr>
      <vt:lpstr>Différents degrés de compréhension</vt:lpstr>
      <vt:lpstr>Console de debug : clic droit + inspecter (ou F12)</vt:lpstr>
      <vt:lpstr>Web Developer</vt:lpstr>
      <vt:lpstr>Appliquer un style, oui  mais où ?</vt:lpstr>
      <vt:lpstr>Le CSS “en ligne” dans la balise HTML</vt:lpstr>
      <vt:lpstr>Problèmes de maintenabilité</vt:lpstr>
      <vt:lpstr>Le CSS « interne» dans l’entête du HTML</vt:lpstr>
      <vt:lpstr>Le CSS « interne» dans l’entête du HTML</vt:lpstr>
      <vt:lpstr>La/les feuille(s) de style externe(s)</vt:lpstr>
      <vt:lpstr>La feuille de style externe</vt:lpstr>
      <vt:lpstr>La feuille de style externe</vt:lpstr>
      <vt:lpstr>Récapitulatif</vt:lpstr>
      <vt:lpstr>La syntaxe CSS</vt:lpstr>
      <vt:lpstr>La syntaxe de base</vt:lpstr>
      <vt:lpstr>La déclaration CSS</vt:lpstr>
      <vt:lpstr>Les commentaires CSS</vt:lpstr>
      <vt:lpstr>Généalogie et différents  types de sélecteurs</vt:lpstr>
      <vt:lpstr>Le sélecteur usuel d'élément HTML</vt:lpstr>
      <vt:lpstr>Hiérarchie et généalogie</vt:lpstr>
      <vt:lpstr>Hiérarchie et généalogie</vt:lpstr>
      <vt:lpstr>Notion d’enfant et de descendance</vt:lpstr>
      <vt:lpstr>Notion de parent et d'ancêtre</vt:lpstr>
      <vt:lpstr>Sélecteur de hiérarchie</vt:lpstr>
      <vt:lpstr>Sélecteur de groupe</vt:lpstr>
      <vt:lpstr>Les sélecteurs de classe</vt:lpstr>
      <vt:lpstr>Les sélecteurs de classe</vt:lpstr>
      <vt:lpstr>Classes multiples</vt:lpstr>
      <vt:lpstr>Classes multiples</vt:lpstr>
      <vt:lpstr>Classes multiples</vt:lpstr>
      <vt:lpstr>Classes multiples</vt:lpstr>
      <vt:lpstr>Cibler une classe indépendamment de la balise</vt:lpstr>
      <vt:lpstr>Cibler une classe indépendamment de la balise</vt:lpstr>
      <vt:lpstr>Cibler une balise HTML avec une classe</vt:lpstr>
      <vt:lpstr>Cibler une balise HTML avec une classe</vt:lpstr>
      <vt:lpstr>L’id (identifiant)</vt:lpstr>
      <vt:lpstr>Un joyeux mélange !</vt:lpstr>
      <vt:lpstr>Espace ou pas ?</vt:lpstr>
      <vt:lpstr>Espace ou pas ?</vt:lpstr>
      <vt:lpstr>Convention de nommage</vt:lpstr>
      <vt:lpstr>En résumé</vt:lpstr>
      <vt:lpstr>Qui est ciblé ?</vt:lpstr>
      <vt:lpstr>Qui est ciblé ?</vt:lpstr>
      <vt:lpstr>Qui est ciblé ?</vt:lpstr>
      <vt:lpstr>Qui est ciblé ?</vt:lpstr>
      <vt:lpstr>flukeout.github.io</vt:lpstr>
      <vt:lpstr>Les pseudos-classes sur les liens</vt:lpstr>
      <vt:lpstr>Démonstration de :hover sur du bouton</vt:lpstr>
      <vt:lpstr>Les autres pseudo-classes</vt:lpstr>
      <vt:lpstr>Présentation PowerPoint</vt:lpstr>
      <vt:lpstr>Couleurs et unités CSS</vt:lpstr>
      <vt:lpstr>La synthèse additive des couleurs</vt:lpstr>
      <vt:lpstr>Les couleurs en CSS</vt:lpstr>
      <vt:lpstr>Les couleurs en CSS</vt:lpstr>
      <vt:lpstr>Présentation PowerPoint</vt:lpstr>
      <vt:lpstr>Les couleurs en CSS</vt:lpstr>
      <vt:lpstr>Récupérer une couleur</vt:lpstr>
      <vt:lpstr>Le Pixel - px</vt:lpstr>
      <vt:lpstr>Le cadratin - em</vt:lpstr>
      <vt:lpstr>Le cadratin - em</vt:lpstr>
      <vt:lpstr>Conversion d'em</vt:lpstr>
      <vt:lpstr>Le pourcentage : %</vt:lpstr>
      <vt:lpstr>En web, quelle unité utiliser ?</vt:lpstr>
      <vt:lpstr>Propriétés de typographie,  polices et puces</vt:lpstr>
      <vt:lpstr>Font-family</vt:lpstr>
      <vt:lpstr>Font-family</vt:lpstr>
      <vt:lpstr>Polices utilisables</vt:lpstr>
      <vt:lpstr>Police utilisables</vt:lpstr>
      <vt:lpstr>Polices utilisables</vt:lpstr>
      <vt:lpstr>Polices utilisables</vt:lpstr>
      <vt:lpstr>Font-size</vt:lpstr>
      <vt:lpstr>Font-size</vt:lpstr>
      <vt:lpstr>Mettre un  paragraphe en gras</vt:lpstr>
      <vt:lpstr>Font weight</vt:lpstr>
      <vt:lpstr>Mettre le paragraphe  en italique</vt:lpstr>
      <vt:lpstr>Font-style</vt:lpstr>
      <vt:lpstr>Augmenter  l’interlignage</vt:lpstr>
      <vt:lpstr>Line-height</vt:lpstr>
      <vt:lpstr>Color</vt:lpstr>
      <vt:lpstr>Color</vt:lpstr>
      <vt:lpstr>Text-align</vt:lpstr>
      <vt:lpstr>Text-align</vt:lpstr>
      <vt:lpstr>Text-align</vt:lpstr>
      <vt:lpstr>Astuce : centrer une image</vt:lpstr>
      <vt:lpstr>Text-transform</vt:lpstr>
      <vt:lpstr>Text-transform</vt:lpstr>
      <vt:lpstr>Text-transform</vt:lpstr>
      <vt:lpstr>Font-variant</vt:lpstr>
      <vt:lpstr>Font-variant</vt:lpstr>
      <vt:lpstr>Text-decoration</vt:lpstr>
      <vt:lpstr>Enlever le soulignement des liens et le remettre au survol</vt:lpstr>
      <vt:lpstr>Text-indent</vt:lpstr>
      <vt:lpstr>Indentation de 10px</vt:lpstr>
      <vt:lpstr>Listes à puces</vt:lpstr>
      <vt:lpstr>Listes ordonnées</vt:lpstr>
      <vt:lpstr>Retirer les puces</vt:lpstr>
      <vt:lpstr>Utiliser une image comme puce</vt:lpstr>
      <vt:lpstr>Utiliser une image comme puce</vt:lpstr>
      <vt:lpstr>Bordures et arrières plans</vt:lpstr>
      <vt:lpstr>Les bordures</vt:lpstr>
      <vt:lpstr>Les bordures</vt:lpstr>
      <vt:lpstr>Les bordures</vt:lpstr>
      <vt:lpstr>Les bordures</vt:lpstr>
      <vt:lpstr>Style de bordure</vt:lpstr>
      <vt:lpstr>Des bords arrondis : CSS3 !</vt:lpstr>
      <vt:lpstr>Des bords arrondis : CSS3 !</vt:lpstr>
      <vt:lpstr>Background-color</vt:lpstr>
      <vt:lpstr>Background-color</vt:lpstr>
      <vt:lpstr>Background-image</vt:lpstr>
      <vt:lpstr>Background-image</vt:lpstr>
      <vt:lpstr>Présentation PowerPoint</vt:lpstr>
      <vt:lpstr>Background-repeat</vt:lpstr>
      <vt:lpstr>Présentation PowerPoint</vt:lpstr>
      <vt:lpstr>Background-position</vt:lpstr>
      <vt:lpstr>Une étoile alignée en  bas à droite</vt:lpstr>
      <vt:lpstr>Background-attachment</vt:lpstr>
      <vt:lpstr>Tout dans une ligne !</vt:lpstr>
      <vt:lpstr>Dimensions, margin et  padding</vt:lpstr>
      <vt:lpstr>Petit rappel inline et block</vt:lpstr>
      <vt:lpstr>Largeur et hauteur d'un élément : width et height</vt:lpstr>
      <vt:lpstr>Max et min</vt:lpstr>
      <vt:lpstr>Marges</vt:lpstr>
      <vt:lpstr>Marge extérieure « margin »</vt:lpstr>
      <vt:lpstr>Marge extérieure « margin »</vt:lpstr>
      <vt:lpstr>Ajouter une marge  sous un paragraphe</vt:lpstr>
      <vt:lpstr>Ajouter une marge  sous un titre</vt:lpstr>
      <vt:lpstr>Centrer horizontalement à l’aide de margin</vt:lpstr>
      <vt:lpstr>Margin et éléments inline</vt:lpstr>
      <vt:lpstr>Padding : la marge « intérieure »</vt:lpstr>
      <vt:lpstr>Padding : la marge « intérieure »</vt:lpstr>
      <vt:lpstr>Ajouter du padding au body</vt:lpstr>
      <vt:lpstr>Ajouter du padding à  un titre pour décoller la  bordure</vt:lpstr>
      <vt:lpstr>Padding sur élément en inline</vt:lpstr>
      <vt:lpstr>Retirer les marges et padding par défaut du navigateur</vt:lpstr>
      <vt:lpstr>Retirer les marges et padding par défaut du navigateur</vt:lpstr>
      <vt:lpstr>Présentation PowerPoint</vt:lpstr>
      <vt:lpstr>Padding et calcul de dimension d’élément</vt:lpstr>
      <vt:lpstr>Box-sizing:border-box - changer le modèle de boîte</vt:lpstr>
      <vt:lpstr>Box-sizing:border-box - changer le modèle de boîte</vt:lpstr>
      <vt:lpstr>Overflow : pour éviter que ça dépasse</vt:lpstr>
      <vt:lpstr>Présentation PowerPoint</vt:lpstr>
      <vt:lpstr>Présentation PowerPoint</vt:lpstr>
      <vt:lpstr>Présentation PowerPoint</vt:lpstr>
      <vt:lpstr>Les « flottants » et le flux</vt:lpstr>
      <vt:lpstr>Float:left</vt:lpstr>
      <vt:lpstr>Float right;</vt:lpstr>
      <vt:lpstr>Présentation PowerPoint</vt:lpstr>
      <vt:lpstr>Clear : bloquer le dépassement des flottants</vt:lpstr>
      <vt:lpstr>Clear : bloquer le dépassement des flottants</vt:lpstr>
      <vt:lpstr>Problème des flottants</vt:lpstr>
      <vt:lpstr>BFC et contenir les flottants dans un bloc</vt:lpstr>
      <vt:lpstr>BFC et contenir les flottants dans un bloc</vt:lpstr>
      <vt:lpstr>Overflow : hidden</vt:lpstr>
      <vt:lpstr>Overflow : hidden</vt:lpstr>
      <vt:lpstr>Les flottants appliqués à la mise en page</vt:lpstr>
      <vt:lpstr>Présentation PowerPoint</vt:lpstr>
      <vt:lpstr>La propriété « display » pour mise en page</vt:lpstr>
      <vt:lpstr>Display:block</vt:lpstr>
      <vt:lpstr>Display:block</vt:lpstr>
      <vt:lpstr>Display:block</vt:lpstr>
      <vt:lpstr>Display:inline</vt:lpstr>
      <vt:lpstr>Display:inline</vt:lpstr>
      <vt:lpstr>Display:inline-block</vt:lpstr>
      <vt:lpstr>Display:inline-block et  navigation horizontale</vt:lpstr>
      <vt:lpstr>Display:inline-block et bugs connus</vt:lpstr>
      <vt:lpstr>Display:none</vt:lpstr>
      <vt:lpstr>Présentation PowerPoint</vt:lpstr>
      <vt:lpstr>Positionnement CSS</vt:lpstr>
      <vt:lpstr>Position:static;</vt:lpstr>
      <vt:lpstr>Position:relative;</vt:lpstr>
      <vt:lpstr>Position:relative;</vt:lpstr>
      <vt:lpstr>Position:relative;</vt:lpstr>
      <vt:lpstr>Position:relative;</vt:lpstr>
      <vt:lpstr>Position: fixed</vt:lpstr>
      <vt:lpstr>Présentation PowerPoint</vt:lpstr>
      <vt:lpstr>Position :fixed</vt:lpstr>
      <vt:lpstr>Position :fixed</vt:lpstr>
      <vt:lpstr>Position: fixed dans la vraie vie</vt:lpstr>
      <vt:lpstr>Position: fixed dans la vraie vie, un peu trop d’ailleurs</vt:lpstr>
      <vt:lpstr>Position: absolute;</vt:lpstr>
      <vt:lpstr>Position: absolute;</vt:lpstr>
      <vt:lpstr>Centrer une légende d’image</vt:lpstr>
      <vt:lpstr>Position: absolute;</vt:lpstr>
      <vt:lpstr>Position: absolute;</vt:lpstr>
      <vt:lpstr>Position: absolute;</vt:lpstr>
      <vt:lpstr>CSS et mise en page</vt:lpstr>
      <vt:lpstr>CSS et mise en page avancée : Flexbox</vt:lpstr>
      <vt:lpstr>CSS et mise en page avancée : Grid Layout</vt:lpstr>
      <vt:lpstr>Adapter son site au mobile : le responsive webdesign</vt:lpstr>
      <vt:lpstr>Rapide aperçu de la syntaxe</vt:lpstr>
      <vt:lpstr>Liens utiles pour aller plus loin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Initiation-HTML-CSS-no-exo.key</dc:title>
  <cp:lastModifiedBy>RLDeveloppement</cp:lastModifiedBy>
  <cp:revision>48</cp:revision>
  <dcterms:created xsi:type="dcterms:W3CDTF">2021-11-17T14:20:38Z</dcterms:created>
  <dcterms:modified xsi:type="dcterms:W3CDTF">2021-12-08T09:33:48Z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2017-04-24T00:00:00Z</vt:filetime>
  </property>
  <property fmtid="{D5CDD505-2E9C-101B-9397-08002B2CF9AE}" pid="3" name="Creator">
    <vt:lpwstr>Keynote</vt:lpwstr>
  </property>
  <property fmtid="{D5CDD505-2E9C-101B-9397-08002B2CF9AE}" pid="4" name="LastSaved">
    <vt:filetime>2021-11-17T00:00:00Z</vt:filetime>
  </property>
</Properties>
</file>